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1"/>
    <p:sldId id="257" r:id="rId42"/>
    <p:sldId id="258" r:id="rId43"/>
    <p:sldId id="259" r:id="rId44"/>
    <p:sldId id="260" r:id="rId45"/>
    <p:sldId id="261" r:id="rId46"/>
    <p:sldId id="262" r:id="rId47"/>
    <p:sldId id="263" r:id="rId48"/>
    <p:sldId id="264" r:id="rId49"/>
    <p:sldId id="265" r:id="rId50"/>
    <p:sldId id="266" r:id="rId51"/>
    <p:sldId id="267" r:id="rId52"/>
    <p:sldId id="268" r:id="rId53"/>
    <p:sldId id="269" r:id="rId54"/>
    <p:sldId id="270" r:id="rId55"/>
    <p:sldId id="271" r:id="rId56"/>
    <p:sldId id="272" r:id="rId57"/>
    <p:sldId id="273" r:id="rId58"/>
    <p:sldId id="274" r:id="rId59"/>
    <p:sldId id="275" r:id="rId60"/>
    <p:sldId id="276" r:id="rId61"/>
    <p:sldId id="277" r:id="rId62"/>
    <p:sldId id="278" r:id="rId63"/>
    <p:sldId id="279" r:id="rId64"/>
    <p:sldId id="280" r:id="rId65"/>
    <p:sldId id="281" r:id="rId66"/>
    <p:sldId id="282" r:id="rId67"/>
    <p:sldId id="283" r:id="rId68"/>
    <p:sldId id="284" r:id="rId69"/>
    <p:sldId id="285" r:id="rId7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 Light" charset="1" panose="02000000000000000000"/>
      <p:regular r:id="rId10"/>
    </p:embeddedFont>
    <p:embeddedFont>
      <p:font typeface="Poppins Light Bold" charset="1" panose="02000000000000000000"/>
      <p:regular r:id="rId11"/>
    </p:embeddedFont>
    <p:embeddedFont>
      <p:font typeface="Poppins Bold" charset="1" panose="02000000000000000000"/>
      <p:regular r:id="rId12"/>
    </p:embeddedFont>
    <p:embeddedFont>
      <p:font typeface="TT Fors" charset="1" panose="020B0003030001020000"/>
      <p:regular r:id="rId13"/>
    </p:embeddedFont>
    <p:embeddedFont>
      <p:font typeface="TT Fors Bold" charset="1" panose="020B0003030001020000"/>
      <p:regular r:id="rId14"/>
    </p:embeddedFont>
    <p:embeddedFont>
      <p:font typeface="TT Fors Italics" charset="1" panose="020B0003030001020000"/>
      <p:regular r:id="rId15"/>
    </p:embeddedFont>
    <p:embeddedFont>
      <p:font typeface="TT Fors Bold Italics" charset="1" panose="020B0003030001020000"/>
      <p:regular r:id="rId16"/>
    </p:embeddedFont>
    <p:embeddedFont>
      <p:font typeface="Canva Sans" charset="1" panose="020B0503030501040103"/>
      <p:regular r:id="rId17"/>
    </p:embeddedFont>
    <p:embeddedFont>
      <p:font typeface="Canva Sans Bold" charset="1" panose="020B0803030501040103"/>
      <p:regular r:id="rId18"/>
    </p:embeddedFont>
    <p:embeddedFont>
      <p:font typeface="Canva Sans Italics" charset="1" panose="020B0503030501040103"/>
      <p:regular r:id="rId19"/>
    </p:embeddedFont>
    <p:embeddedFont>
      <p:font typeface="Canva Sans Bold Italics" charset="1" panose="020B0803030501040103"/>
      <p:regular r:id="rId20"/>
    </p:embeddedFont>
    <p:embeddedFont>
      <p:font typeface="Canva Sans Medium" charset="1" panose="020B0603030501040103"/>
      <p:regular r:id="rId21"/>
    </p:embeddedFont>
    <p:embeddedFont>
      <p:font typeface="Canva Sans Medium Italics" charset="1" panose="020B0603030501040103"/>
      <p:regular r:id="rId22"/>
    </p:embeddedFont>
    <p:embeddedFont>
      <p:font typeface="Poppins" charset="1" panose="00000500000000000000"/>
      <p:regular r:id="rId23"/>
    </p:embeddedFont>
    <p:embeddedFont>
      <p:font typeface="Poppins Bold" charset="1" panose="00000800000000000000"/>
      <p:regular r:id="rId24"/>
    </p:embeddedFont>
    <p:embeddedFont>
      <p:font typeface="Poppins Italics" charset="1" panose="00000500000000000000"/>
      <p:regular r:id="rId25"/>
    </p:embeddedFont>
    <p:embeddedFont>
      <p:font typeface="Poppins Bold Italics" charset="1" panose="00000800000000000000"/>
      <p:regular r:id="rId26"/>
    </p:embeddedFont>
    <p:embeddedFont>
      <p:font typeface="Poppins Thin" charset="1" panose="00000300000000000000"/>
      <p:regular r:id="rId27"/>
    </p:embeddedFont>
    <p:embeddedFont>
      <p:font typeface="Poppins Thin Italics" charset="1" panose="00000300000000000000"/>
      <p:regular r:id="rId28"/>
    </p:embeddedFont>
    <p:embeddedFont>
      <p:font typeface="Poppins Extra-Light" charset="1" panose="00000300000000000000"/>
      <p:regular r:id="rId29"/>
    </p:embeddedFont>
    <p:embeddedFont>
      <p:font typeface="Poppins Extra-Light Italics" charset="1" panose="00000300000000000000"/>
      <p:regular r:id="rId30"/>
    </p:embeddedFont>
    <p:embeddedFont>
      <p:font typeface="Poppins Light" charset="1" panose="00000400000000000000"/>
      <p:regular r:id="rId31"/>
    </p:embeddedFont>
    <p:embeddedFont>
      <p:font typeface="Poppins Light Italics" charset="1" panose="00000400000000000000"/>
      <p:regular r:id="rId32"/>
    </p:embeddedFont>
    <p:embeddedFont>
      <p:font typeface="Poppins Medium" charset="1" panose="00000600000000000000"/>
      <p:regular r:id="rId33"/>
    </p:embeddedFont>
    <p:embeddedFont>
      <p:font typeface="Poppins Medium Italics" charset="1" panose="00000600000000000000"/>
      <p:regular r:id="rId34"/>
    </p:embeddedFont>
    <p:embeddedFont>
      <p:font typeface="Poppins Semi-Bold" charset="1" panose="00000700000000000000"/>
      <p:regular r:id="rId35"/>
    </p:embeddedFont>
    <p:embeddedFont>
      <p:font typeface="Poppins Semi-Bold Italics" charset="1" panose="00000700000000000000"/>
      <p:regular r:id="rId36"/>
    </p:embeddedFont>
    <p:embeddedFont>
      <p:font typeface="Poppins Ultra-Bold" charset="1" panose="00000900000000000000"/>
      <p:regular r:id="rId37"/>
    </p:embeddedFont>
    <p:embeddedFont>
      <p:font typeface="Poppins Ultra-Bold Italics" charset="1" panose="00000900000000000000"/>
      <p:regular r:id="rId38"/>
    </p:embeddedFont>
    <p:embeddedFont>
      <p:font typeface="Poppins Heavy" charset="1" panose="00000A00000000000000"/>
      <p:regular r:id="rId39"/>
    </p:embeddedFont>
    <p:embeddedFont>
      <p:font typeface="Poppins Heavy Italics" charset="1" panose="00000A0000000000000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slides/slide1.xml" Type="http://schemas.openxmlformats.org/officeDocument/2006/relationships/slide"/><Relationship Id="rId42" Target="slides/slide2.xml" Type="http://schemas.openxmlformats.org/officeDocument/2006/relationships/slide"/><Relationship Id="rId43" Target="slides/slide3.xml" Type="http://schemas.openxmlformats.org/officeDocument/2006/relationships/slide"/><Relationship Id="rId44" Target="slides/slide4.xml" Type="http://schemas.openxmlformats.org/officeDocument/2006/relationships/slide"/><Relationship Id="rId45" Target="slides/slide5.xml" Type="http://schemas.openxmlformats.org/officeDocument/2006/relationships/slide"/><Relationship Id="rId46" Target="slides/slide6.xml" Type="http://schemas.openxmlformats.org/officeDocument/2006/relationships/slide"/><Relationship Id="rId47" Target="slides/slide7.xml" Type="http://schemas.openxmlformats.org/officeDocument/2006/relationships/slide"/><Relationship Id="rId48" Target="slides/slide8.xml" Type="http://schemas.openxmlformats.org/officeDocument/2006/relationships/slide"/><Relationship Id="rId49" Target="slides/slide9.xml" Type="http://schemas.openxmlformats.org/officeDocument/2006/relationships/slide"/><Relationship Id="rId5" Target="tableStyles.xml" Type="http://schemas.openxmlformats.org/officeDocument/2006/relationships/tableStyles"/><Relationship Id="rId50" Target="slides/slide10.xml" Type="http://schemas.openxmlformats.org/officeDocument/2006/relationships/slide"/><Relationship Id="rId51" Target="slides/slide11.xml" Type="http://schemas.openxmlformats.org/officeDocument/2006/relationships/slide"/><Relationship Id="rId52" Target="slides/slide12.xml" Type="http://schemas.openxmlformats.org/officeDocument/2006/relationships/slide"/><Relationship Id="rId53" Target="slides/slide13.xml" Type="http://schemas.openxmlformats.org/officeDocument/2006/relationships/slide"/><Relationship Id="rId54" Target="slides/slide14.xml" Type="http://schemas.openxmlformats.org/officeDocument/2006/relationships/slide"/><Relationship Id="rId55" Target="slides/slide15.xml" Type="http://schemas.openxmlformats.org/officeDocument/2006/relationships/slide"/><Relationship Id="rId56" Target="slides/slide16.xml" Type="http://schemas.openxmlformats.org/officeDocument/2006/relationships/slide"/><Relationship Id="rId57" Target="slides/slide17.xml" Type="http://schemas.openxmlformats.org/officeDocument/2006/relationships/slide"/><Relationship Id="rId58" Target="slides/slide18.xml" Type="http://schemas.openxmlformats.org/officeDocument/2006/relationships/slide"/><Relationship Id="rId59" Target="slides/slide19.xml" Type="http://schemas.openxmlformats.org/officeDocument/2006/relationships/slide"/><Relationship Id="rId6" Target="fonts/font6.fntdata" Type="http://schemas.openxmlformats.org/officeDocument/2006/relationships/font"/><Relationship Id="rId60" Target="slides/slide20.xml" Type="http://schemas.openxmlformats.org/officeDocument/2006/relationships/slide"/><Relationship Id="rId61" Target="slides/slide21.xml" Type="http://schemas.openxmlformats.org/officeDocument/2006/relationships/slide"/><Relationship Id="rId62" Target="slides/slide22.xml" Type="http://schemas.openxmlformats.org/officeDocument/2006/relationships/slide"/><Relationship Id="rId63" Target="slides/slide23.xml" Type="http://schemas.openxmlformats.org/officeDocument/2006/relationships/slide"/><Relationship Id="rId64" Target="slides/slide24.xml" Type="http://schemas.openxmlformats.org/officeDocument/2006/relationships/slide"/><Relationship Id="rId65" Target="slides/slide25.xml" Type="http://schemas.openxmlformats.org/officeDocument/2006/relationships/slide"/><Relationship Id="rId66" Target="slides/slide26.xml" Type="http://schemas.openxmlformats.org/officeDocument/2006/relationships/slide"/><Relationship Id="rId67" Target="slides/slide27.xml" Type="http://schemas.openxmlformats.org/officeDocument/2006/relationships/slide"/><Relationship Id="rId68" Target="slides/slide28.xml" Type="http://schemas.openxmlformats.org/officeDocument/2006/relationships/slide"/><Relationship Id="rId69" Target="slides/slide29.xml" Type="http://schemas.openxmlformats.org/officeDocument/2006/relationships/slide"/><Relationship Id="rId7" Target="fonts/font7.fntdata" Type="http://schemas.openxmlformats.org/officeDocument/2006/relationships/font"/><Relationship Id="rId70" Target="slides/slide30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Relationship Id="rId4" Target="../media/image31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36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8.png" Type="http://schemas.openxmlformats.org/officeDocument/2006/relationships/image"/><Relationship Id="rId5" Target="../media/image39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Relationship Id="rId4" Target="../media/image9.jpeg" Type="http://schemas.openxmlformats.org/officeDocument/2006/relationships/image"/><Relationship Id="rId5" Target="../media/image10.png" Type="http://schemas.openxmlformats.org/officeDocument/2006/relationships/image"/><Relationship Id="rId6" Target="../media/image11.jpeg" Type="http://schemas.openxmlformats.org/officeDocument/2006/relationships/image"/><Relationship Id="rId7" Target="../media/image12.jpeg" Type="http://schemas.openxmlformats.org/officeDocument/2006/relationships/image"/><Relationship Id="rId8" Target="../media/image13.jpe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42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43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sv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45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Relationship Id="rId3" Target="../media/image48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49.png" Type="http://schemas.openxmlformats.org/officeDocument/2006/relationships/image"/><Relationship Id="rId4" Target="../media/image50.png" Type="http://schemas.openxmlformats.org/officeDocument/2006/relationships/image"/><Relationship Id="rId5" Target="../media/image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5690568" y="6081551"/>
            <a:ext cx="1018680" cy="269253"/>
            <a:chOff x="0" y="0"/>
            <a:chExt cx="1018680" cy="26925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18667" cy="269240"/>
            </a:xfrm>
            <a:custGeom>
              <a:avLst/>
              <a:gdLst/>
              <a:ahLst/>
              <a:cxnLst/>
              <a:rect r="r" b="b" t="t" l="l"/>
              <a:pathLst>
                <a:path h="269240" w="1018667">
                  <a:moveTo>
                    <a:pt x="127889" y="0"/>
                  </a:moveTo>
                  <a:lnTo>
                    <a:pt x="890778" y="0"/>
                  </a:lnTo>
                  <a:cubicBezTo>
                    <a:pt x="899160" y="0"/>
                    <a:pt x="907542" y="762"/>
                    <a:pt x="915670" y="2413"/>
                  </a:cubicBezTo>
                  <a:lnTo>
                    <a:pt x="931926" y="6477"/>
                  </a:lnTo>
                  <a:cubicBezTo>
                    <a:pt x="947420" y="12954"/>
                    <a:pt x="954786" y="16891"/>
                    <a:pt x="961771" y="21463"/>
                  </a:cubicBezTo>
                  <a:lnTo>
                    <a:pt x="975233" y="31369"/>
                  </a:lnTo>
                  <a:cubicBezTo>
                    <a:pt x="987171" y="43180"/>
                    <a:pt x="992378" y="49657"/>
                    <a:pt x="997077" y="56642"/>
                  </a:cubicBezTo>
                  <a:lnTo>
                    <a:pt x="1005713" y="70993"/>
                  </a:lnTo>
                  <a:cubicBezTo>
                    <a:pt x="1012190" y="86487"/>
                    <a:pt x="1014603" y="94488"/>
                    <a:pt x="1016254" y="102743"/>
                  </a:cubicBezTo>
                  <a:lnTo>
                    <a:pt x="1018667" y="119253"/>
                  </a:lnTo>
                  <a:lnTo>
                    <a:pt x="1018667" y="141351"/>
                  </a:lnTo>
                  <a:cubicBezTo>
                    <a:pt x="1018667" y="149733"/>
                    <a:pt x="1017905" y="158115"/>
                    <a:pt x="1016254" y="166243"/>
                  </a:cubicBezTo>
                  <a:lnTo>
                    <a:pt x="1012190" y="182499"/>
                  </a:lnTo>
                  <a:cubicBezTo>
                    <a:pt x="1005713" y="197993"/>
                    <a:pt x="1001776" y="205359"/>
                    <a:pt x="997204" y="212344"/>
                  </a:cubicBezTo>
                  <a:lnTo>
                    <a:pt x="987298" y="225806"/>
                  </a:lnTo>
                  <a:cubicBezTo>
                    <a:pt x="975360" y="237617"/>
                    <a:pt x="969010" y="242951"/>
                    <a:pt x="962025" y="247650"/>
                  </a:cubicBezTo>
                  <a:lnTo>
                    <a:pt x="947674" y="256286"/>
                  </a:lnTo>
                  <a:cubicBezTo>
                    <a:pt x="932180" y="262763"/>
                    <a:pt x="924179" y="265176"/>
                    <a:pt x="915924" y="266827"/>
                  </a:cubicBezTo>
                  <a:lnTo>
                    <a:pt x="899414" y="269240"/>
                  </a:lnTo>
                  <a:lnTo>
                    <a:pt x="127889" y="269240"/>
                  </a:lnTo>
                  <a:cubicBezTo>
                    <a:pt x="119507" y="269240"/>
                    <a:pt x="111125" y="268478"/>
                    <a:pt x="102997" y="266827"/>
                  </a:cubicBezTo>
                  <a:lnTo>
                    <a:pt x="86741" y="262763"/>
                  </a:lnTo>
                  <a:cubicBezTo>
                    <a:pt x="71247" y="256286"/>
                    <a:pt x="63881" y="252349"/>
                    <a:pt x="56896" y="247777"/>
                  </a:cubicBezTo>
                  <a:lnTo>
                    <a:pt x="43434" y="237871"/>
                  </a:lnTo>
                  <a:cubicBezTo>
                    <a:pt x="31496" y="226060"/>
                    <a:pt x="26289" y="219583"/>
                    <a:pt x="21590" y="212598"/>
                  </a:cubicBezTo>
                  <a:lnTo>
                    <a:pt x="12954" y="198120"/>
                  </a:lnTo>
                  <a:cubicBezTo>
                    <a:pt x="6477" y="182626"/>
                    <a:pt x="4064" y="174625"/>
                    <a:pt x="2413" y="166370"/>
                  </a:cubicBezTo>
                  <a:lnTo>
                    <a:pt x="0" y="149860"/>
                  </a:lnTo>
                  <a:lnTo>
                    <a:pt x="0" y="127762"/>
                  </a:lnTo>
                  <a:cubicBezTo>
                    <a:pt x="0" y="119380"/>
                    <a:pt x="762" y="111125"/>
                    <a:pt x="2413" y="102870"/>
                  </a:cubicBezTo>
                  <a:lnTo>
                    <a:pt x="6477" y="86614"/>
                  </a:lnTo>
                  <a:cubicBezTo>
                    <a:pt x="12954" y="71120"/>
                    <a:pt x="16891" y="63754"/>
                    <a:pt x="21463" y="56769"/>
                  </a:cubicBezTo>
                  <a:lnTo>
                    <a:pt x="31369" y="43307"/>
                  </a:lnTo>
                  <a:cubicBezTo>
                    <a:pt x="43307" y="31496"/>
                    <a:pt x="49657" y="26162"/>
                    <a:pt x="56642" y="21463"/>
                  </a:cubicBezTo>
                  <a:lnTo>
                    <a:pt x="70993" y="12827"/>
                  </a:lnTo>
                  <a:cubicBezTo>
                    <a:pt x="86741" y="6477"/>
                    <a:pt x="94742" y="4064"/>
                    <a:pt x="102997" y="2413"/>
                  </a:cubicBezTo>
                  <a:lnTo>
                    <a:pt x="119507" y="0"/>
                  </a:lnTo>
                  <a:close/>
                </a:path>
              </a:pathLst>
            </a:custGeom>
            <a:solidFill>
              <a:srgbClr val="2C2C2C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4425329" y="5813498"/>
            <a:ext cx="3549158" cy="4473502"/>
            <a:chOff x="0" y="0"/>
            <a:chExt cx="4732211" cy="596466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732249" cy="5964682"/>
            </a:xfrm>
            <a:custGeom>
              <a:avLst/>
              <a:gdLst/>
              <a:ahLst/>
              <a:cxnLst/>
              <a:rect r="r" b="b" t="t" l="l"/>
              <a:pathLst>
                <a:path h="5964682" w="4732249">
                  <a:moveTo>
                    <a:pt x="757106" y="0"/>
                  </a:moveTo>
                  <a:cubicBezTo>
                    <a:pt x="338773" y="0"/>
                    <a:pt x="0" y="349885"/>
                    <a:pt x="0" y="781939"/>
                  </a:cubicBezTo>
                  <a:lnTo>
                    <a:pt x="0" y="5964682"/>
                  </a:lnTo>
                  <a:lnTo>
                    <a:pt x="4732249" y="5964682"/>
                  </a:lnTo>
                  <a:lnTo>
                    <a:pt x="4732249" y="781939"/>
                  </a:lnTo>
                  <a:cubicBezTo>
                    <a:pt x="4732249" y="349885"/>
                    <a:pt x="4393352" y="0"/>
                    <a:pt x="3975019" y="0"/>
                  </a:cubicBezTo>
                  <a:close/>
                </a:path>
              </a:pathLst>
            </a:custGeom>
            <a:blipFill>
              <a:blip r:embed="rId2"/>
              <a:stretch>
                <a:fillRect l="-1408" t="0" r="-1408" b="-72539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4232234" y="5695874"/>
            <a:ext cx="4010025" cy="4591126"/>
          </a:xfrm>
          <a:custGeom>
            <a:avLst/>
            <a:gdLst/>
            <a:ahLst/>
            <a:cxnLst/>
            <a:rect r="r" b="b" t="t" l="l"/>
            <a:pathLst>
              <a:path h="4591126" w="4010025">
                <a:moveTo>
                  <a:pt x="0" y="0"/>
                </a:moveTo>
                <a:lnTo>
                  <a:pt x="4010025" y="0"/>
                </a:lnTo>
                <a:lnTo>
                  <a:pt x="4010025" y="4591126"/>
                </a:lnTo>
                <a:lnTo>
                  <a:pt x="0" y="4591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1493294" y="6081551"/>
            <a:ext cx="1018680" cy="269253"/>
            <a:chOff x="0" y="0"/>
            <a:chExt cx="1018680" cy="26925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018667" cy="269240"/>
            </a:xfrm>
            <a:custGeom>
              <a:avLst/>
              <a:gdLst/>
              <a:ahLst/>
              <a:cxnLst/>
              <a:rect r="r" b="b" t="t" l="l"/>
              <a:pathLst>
                <a:path h="269240" w="1018667">
                  <a:moveTo>
                    <a:pt x="127889" y="0"/>
                  </a:moveTo>
                  <a:lnTo>
                    <a:pt x="890778" y="0"/>
                  </a:lnTo>
                  <a:cubicBezTo>
                    <a:pt x="899160" y="0"/>
                    <a:pt x="907542" y="762"/>
                    <a:pt x="915670" y="2413"/>
                  </a:cubicBezTo>
                  <a:lnTo>
                    <a:pt x="931926" y="6477"/>
                  </a:lnTo>
                  <a:cubicBezTo>
                    <a:pt x="947420" y="12954"/>
                    <a:pt x="954786" y="16891"/>
                    <a:pt x="961771" y="21463"/>
                  </a:cubicBezTo>
                  <a:lnTo>
                    <a:pt x="975233" y="31369"/>
                  </a:lnTo>
                  <a:cubicBezTo>
                    <a:pt x="987171" y="43180"/>
                    <a:pt x="992378" y="49657"/>
                    <a:pt x="997077" y="56642"/>
                  </a:cubicBezTo>
                  <a:lnTo>
                    <a:pt x="1005713" y="70993"/>
                  </a:lnTo>
                  <a:cubicBezTo>
                    <a:pt x="1012190" y="86487"/>
                    <a:pt x="1014603" y="94488"/>
                    <a:pt x="1016254" y="102743"/>
                  </a:cubicBezTo>
                  <a:lnTo>
                    <a:pt x="1018667" y="119253"/>
                  </a:lnTo>
                  <a:lnTo>
                    <a:pt x="1018667" y="141351"/>
                  </a:lnTo>
                  <a:cubicBezTo>
                    <a:pt x="1018667" y="149733"/>
                    <a:pt x="1017905" y="158115"/>
                    <a:pt x="1016254" y="166243"/>
                  </a:cubicBezTo>
                  <a:lnTo>
                    <a:pt x="1012190" y="182499"/>
                  </a:lnTo>
                  <a:cubicBezTo>
                    <a:pt x="1005713" y="197993"/>
                    <a:pt x="1001776" y="205359"/>
                    <a:pt x="997204" y="212344"/>
                  </a:cubicBezTo>
                  <a:lnTo>
                    <a:pt x="987298" y="225806"/>
                  </a:lnTo>
                  <a:cubicBezTo>
                    <a:pt x="975360" y="237617"/>
                    <a:pt x="969010" y="242951"/>
                    <a:pt x="962025" y="247650"/>
                  </a:cubicBezTo>
                  <a:lnTo>
                    <a:pt x="947674" y="256286"/>
                  </a:lnTo>
                  <a:cubicBezTo>
                    <a:pt x="932180" y="262763"/>
                    <a:pt x="924179" y="265176"/>
                    <a:pt x="915924" y="266827"/>
                  </a:cubicBezTo>
                  <a:lnTo>
                    <a:pt x="899414" y="269240"/>
                  </a:lnTo>
                  <a:lnTo>
                    <a:pt x="127889" y="269240"/>
                  </a:lnTo>
                  <a:cubicBezTo>
                    <a:pt x="119507" y="269240"/>
                    <a:pt x="111125" y="268478"/>
                    <a:pt x="102997" y="266827"/>
                  </a:cubicBezTo>
                  <a:lnTo>
                    <a:pt x="86741" y="262763"/>
                  </a:lnTo>
                  <a:cubicBezTo>
                    <a:pt x="71247" y="256286"/>
                    <a:pt x="63881" y="252349"/>
                    <a:pt x="56896" y="247777"/>
                  </a:cubicBezTo>
                  <a:lnTo>
                    <a:pt x="43434" y="237871"/>
                  </a:lnTo>
                  <a:cubicBezTo>
                    <a:pt x="31496" y="226060"/>
                    <a:pt x="26289" y="219583"/>
                    <a:pt x="21590" y="212598"/>
                  </a:cubicBezTo>
                  <a:lnTo>
                    <a:pt x="12954" y="198120"/>
                  </a:lnTo>
                  <a:cubicBezTo>
                    <a:pt x="6477" y="182626"/>
                    <a:pt x="4064" y="174625"/>
                    <a:pt x="2413" y="166370"/>
                  </a:cubicBezTo>
                  <a:lnTo>
                    <a:pt x="0" y="149860"/>
                  </a:lnTo>
                  <a:lnTo>
                    <a:pt x="0" y="127762"/>
                  </a:lnTo>
                  <a:cubicBezTo>
                    <a:pt x="0" y="119380"/>
                    <a:pt x="762" y="111125"/>
                    <a:pt x="2413" y="102870"/>
                  </a:cubicBezTo>
                  <a:lnTo>
                    <a:pt x="6477" y="86614"/>
                  </a:lnTo>
                  <a:cubicBezTo>
                    <a:pt x="12954" y="71120"/>
                    <a:pt x="16891" y="63754"/>
                    <a:pt x="21463" y="56769"/>
                  </a:cubicBezTo>
                  <a:lnTo>
                    <a:pt x="31369" y="43307"/>
                  </a:lnTo>
                  <a:cubicBezTo>
                    <a:pt x="43307" y="31496"/>
                    <a:pt x="49657" y="26162"/>
                    <a:pt x="56642" y="21463"/>
                  </a:cubicBezTo>
                  <a:lnTo>
                    <a:pt x="70993" y="12827"/>
                  </a:lnTo>
                  <a:cubicBezTo>
                    <a:pt x="86741" y="6477"/>
                    <a:pt x="94742" y="4064"/>
                    <a:pt x="102997" y="2413"/>
                  </a:cubicBezTo>
                  <a:lnTo>
                    <a:pt x="119507" y="0"/>
                  </a:lnTo>
                  <a:close/>
                </a:path>
              </a:pathLst>
            </a:custGeom>
            <a:solidFill>
              <a:srgbClr val="2C2C2C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207195" y="5813498"/>
            <a:ext cx="3665572" cy="4473502"/>
            <a:chOff x="0" y="0"/>
            <a:chExt cx="4887430" cy="596466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87468" cy="5964682"/>
            </a:xfrm>
            <a:custGeom>
              <a:avLst/>
              <a:gdLst/>
              <a:ahLst/>
              <a:cxnLst/>
              <a:rect r="r" b="b" t="t" l="l"/>
              <a:pathLst>
                <a:path h="5964682" w="4887468">
                  <a:moveTo>
                    <a:pt x="781939" y="0"/>
                  </a:moveTo>
                  <a:cubicBezTo>
                    <a:pt x="349885" y="0"/>
                    <a:pt x="0" y="349885"/>
                    <a:pt x="0" y="781939"/>
                  </a:cubicBezTo>
                  <a:lnTo>
                    <a:pt x="0" y="5964682"/>
                  </a:lnTo>
                  <a:lnTo>
                    <a:pt x="4887468" y="5964682"/>
                  </a:lnTo>
                  <a:lnTo>
                    <a:pt x="4887468" y="781939"/>
                  </a:lnTo>
                  <a:cubicBezTo>
                    <a:pt x="4887468" y="349885"/>
                    <a:pt x="4537456" y="0"/>
                    <a:pt x="4105402" y="0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-71648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0034968" y="5695874"/>
            <a:ext cx="4010025" cy="4591126"/>
          </a:xfrm>
          <a:custGeom>
            <a:avLst/>
            <a:gdLst/>
            <a:ahLst/>
            <a:cxnLst/>
            <a:rect r="r" b="b" t="t" l="l"/>
            <a:pathLst>
              <a:path h="4591126" w="4010025">
                <a:moveTo>
                  <a:pt x="0" y="0"/>
                </a:moveTo>
                <a:lnTo>
                  <a:pt x="4010026" y="0"/>
                </a:lnTo>
                <a:lnTo>
                  <a:pt x="4010026" y="4591126"/>
                </a:lnTo>
                <a:lnTo>
                  <a:pt x="0" y="45911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6867935" y="4326446"/>
            <a:ext cx="4543425" cy="5960554"/>
          </a:xfrm>
          <a:custGeom>
            <a:avLst/>
            <a:gdLst/>
            <a:ahLst/>
            <a:cxnLst/>
            <a:rect r="r" b="b" t="t" l="l"/>
            <a:pathLst>
              <a:path h="5960554" w="4543425">
                <a:moveTo>
                  <a:pt x="0" y="0"/>
                </a:moveTo>
                <a:lnTo>
                  <a:pt x="4543425" y="0"/>
                </a:lnTo>
                <a:lnTo>
                  <a:pt x="4543425" y="5960554"/>
                </a:lnTo>
                <a:lnTo>
                  <a:pt x="0" y="59605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8520246" y="4763576"/>
            <a:ext cx="1154173" cy="305200"/>
            <a:chOff x="0" y="0"/>
            <a:chExt cx="1154176" cy="30519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154176" cy="305181"/>
            </a:xfrm>
            <a:custGeom>
              <a:avLst/>
              <a:gdLst/>
              <a:ahLst/>
              <a:cxnLst/>
              <a:rect r="r" b="b" t="t" l="l"/>
              <a:pathLst>
                <a:path h="305181" w="1154176">
                  <a:moveTo>
                    <a:pt x="144907" y="0"/>
                  </a:moveTo>
                  <a:lnTo>
                    <a:pt x="1009269" y="0"/>
                  </a:lnTo>
                  <a:cubicBezTo>
                    <a:pt x="1018794" y="0"/>
                    <a:pt x="1028192" y="889"/>
                    <a:pt x="1037590" y="2794"/>
                  </a:cubicBezTo>
                  <a:lnTo>
                    <a:pt x="1064768" y="11049"/>
                  </a:lnTo>
                  <a:cubicBezTo>
                    <a:pt x="1073531" y="14732"/>
                    <a:pt x="1081913" y="19177"/>
                    <a:pt x="1089787" y="24384"/>
                  </a:cubicBezTo>
                  <a:lnTo>
                    <a:pt x="1111758" y="42418"/>
                  </a:lnTo>
                  <a:cubicBezTo>
                    <a:pt x="1118489" y="49149"/>
                    <a:pt x="1124458" y="56515"/>
                    <a:pt x="1129792" y="64389"/>
                  </a:cubicBezTo>
                  <a:lnTo>
                    <a:pt x="1143127" y="89408"/>
                  </a:lnTo>
                  <a:cubicBezTo>
                    <a:pt x="1146810" y="98171"/>
                    <a:pt x="1149477" y="107188"/>
                    <a:pt x="1151382" y="116586"/>
                  </a:cubicBezTo>
                  <a:lnTo>
                    <a:pt x="1154176" y="144780"/>
                  </a:lnTo>
                  <a:lnTo>
                    <a:pt x="1154176" y="160274"/>
                  </a:lnTo>
                  <a:cubicBezTo>
                    <a:pt x="1154176" y="169799"/>
                    <a:pt x="1153287" y="179197"/>
                    <a:pt x="1151382" y="188595"/>
                  </a:cubicBezTo>
                  <a:lnTo>
                    <a:pt x="1143127" y="215773"/>
                  </a:lnTo>
                  <a:cubicBezTo>
                    <a:pt x="1139444" y="224536"/>
                    <a:pt x="1134999" y="232918"/>
                    <a:pt x="1129792" y="240792"/>
                  </a:cubicBezTo>
                  <a:lnTo>
                    <a:pt x="1111758" y="262763"/>
                  </a:lnTo>
                  <a:cubicBezTo>
                    <a:pt x="1105027" y="269494"/>
                    <a:pt x="1097661" y="275463"/>
                    <a:pt x="1089787" y="280797"/>
                  </a:cubicBezTo>
                  <a:lnTo>
                    <a:pt x="1064768" y="294132"/>
                  </a:lnTo>
                  <a:cubicBezTo>
                    <a:pt x="1056005" y="297815"/>
                    <a:pt x="1046861" y="300482"/>
                    <a:pt x="1037590" y="302387"/>
                  </a:cubicBezTo>
                  <a:lnTo>
                    <a:pt x="1009269" y="305181"/>
                  </a:lnTo>
                  <a:lnTo>
                    <a:pt x="144907" y="305181"/>
                  </a:lnTo>
                  <a:cubicBezTo>
                    <a:pt x="135382" y="305181"/>
                    <a:pt x="125984" y="304292"/>
                    <a:pt x="116586" y="302387"/>
                  </a:cubicBezTo>
                  <a:lnTo>
                    <a:pt x="89408" y="294132"/>
                  </a:lnTo>
                  <a:cubicBezTo>
                    <a:pt x="80645" y="290449"/>
                    <a:pt x="72263" y="286004"/>
                    <a:pt x="64389" y="280797"/>
                  </a:cubicBezTo>
                  <a:lnTo>
                    <a:pt x="42418" y="262763"/>
                  </a:lnTo>
                  <a:cubicBezTo>
                    <a:pt x="35687" y="256032"/>
                    <a:pt x="29718" y="248666"/>
                    <a:pt x="24384" y="240792"/>
                  </a:cubicBezTo>
                  <a:lnTo>
                    <a:pt x="11049" y="215773"/>
                  </a:lnTo>
                  <a:cubicBezTo>
                    <a:pt x="7366" y="207010"/>
                    <a:pt x="4699" y="197993"/>
                    <a:pt x="2794" y="188595"/>
                  </a:cubicBezTo>
                  <a:lnTo>
                    <a:pt x="0" y="160401"/>
                  </a:lnTo>
                  <a:lnTo>
                    <a:pt x="0" y="144780"/>
                  </a:lnTo>
                  <a:cubicBezTo>
                    <a:pt x="0" y="135255"/>
                    <a:pt x="889" y="125857"/>
                    <a:pt x="2794" y="116586"/>
                  </a:cubicBezTo>
                  <a:lnTo>
                    <a:pt x="11049" y="89408"/>
                  </a:lnTo>
                  <a:cubicBezTo>
                    <a:pt x="14732" y="80645"/>
                    <a:pt x="19177" y="72263"/>
                    <a:pt x="24384" y="64389"/>
                  </a:cubicBezTo>
                  <a:lnTo>
                    <a:pt x="42418" y="42418"/>
                  </a:lnTo>
                  <a:cubicBezTo>
                    <a:pt x="49149" y="35687"/>
                    <a:pt x="56515" y="29718"/>
                    <a:pt x="64389" y="24384"/>
                  </a:cubicBezTo>
                  <a:lnTo>
                    <a:pt x="89408" y="11049"/>
                  </a:lnTo>
                  <a:cubicBezTo>
                    <a:pt x="98298" y="7366"/>
                    <a:pt x="107315" y="4699"/>
                    <a:pt x="116586" y="2794"/>
                  </a:cubicBezTo>
                  <a:lnTo>
                    <a:pt x="144907" y="0"/>
                  </a:lnTo>
                  <a:close/>
                </a:path>
              </a:pathLst>
            </a:custGeom>
            <a:solidFill>
              <a:srgbClr val="2C2C2C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7048347" y="4435627"/>
            <a:ext cx="4191306" cy="5851373"/>
            <a:chOff x="0" y="0"/>
            <a:chExt cx="5540883" cy="7735481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5540883" cy="7735443"/>
            </a:xfrm>
            <a:custGeom>
              <a:avLst/>
              <a:gdLst/>
              <a:ahLst/>
              <a:cxnLst/>
              <a:rect r="r" b="b" t="t" l="l"/>
              <a:pathLst>
                <a:path h="7735443" w="5540883">
                  <a:moveTo>
                    <a:pt x="886587" y="0"/>
                  </a:moveTo>
                  <a:cubicBezTo>
                    <a:pt x="396748" y="0"/>
                    <a:pt x="0" y="396748"/>
                    <a:pt x="0" y="886587"/>
                  </a:cubicBezTo>
                  <a:lnTo>
                    <a:pt x="0" y="7735443"/>
                  </a:lnTo>
                  <a:lnTo>
                    <a:pt x="5540883" y="7735443"/>
                  </a:lnTo>
                  <a:lnTo>
                    <a:pt x="5540883" y="884936"/>
                  </a:lnTo>
                  <a:cubicBezTo>
                    <a:pt x="5539994" y="395859"/>
                    <a:pt x="5143627" y="0"/>
                    <a:pt x="4654296" y="0"/>
                  </a:cubicBezTo>
                  <a:close/>
                </a:path>
              </a:pathLst>
            </a:custGeom>
            <a:blipFill>
              <a:blip r:embed="rId7"/>
              <a:stretch>
                <a:fillRect l="-1326" t="-98" r="-370" b="-53735"/>
              </a:stretch>
            </a:blip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762000" y="479450"/>
            <a:ext cx="4033295" cy="342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spc="-11">
                <a:solidFill>
                  <a:srgbClr val="000000"/>
                </a:solidFill>
                <a:latin typeface="Poppins Bold"/>
              </a:rPr>
              <a:t>Malina, Karina, Caleb, Abbie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62000" y="799690"/>
            <a:ext cx="2846994" cy="2832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9"/>
              </a:lnSpc>
            </a:pPr>
            <a:r>
              <a:rPr lang="en-US" sz="1599" spc="30">
                <a:solidFill>
                  <a:srgbClr val="545454"/>
                </a:solidFill>
                <a:latin typeface="Poppins"/>
              </a:rPr>
              <a:t>CS 194H Presentation 1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371145" y="1827733"/>
            <a:ext cx="3545710" cy="1803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999"/>
              </a:lnSpc>
            </a:pPr>
            <a:r>
              <a:rPr lang="en-US" sz="9999" spc="-59">
                <a:solidFill>
                  <a:srgbClr val="000000"/>
                </a:solidFill>
                <a:latin typeface="Poppins Bold"/>
              </a:rPr>
              <a:t>turno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527708" y="3564465"/>
            <a:ext cx="9232583" cy="4336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96"/>
              </a:lnSpc>
            </a:pPr>
            <a:r>
              <a:rPr lang="en-US" sz="2425" spc="46">
                <a:solidFill>
                  <a:srgbClr val="000000"/>
                </a:solidFill>
                <a:latin typeface="Poppins"/>
              </a:rPr>
              <a:t>Roll your way through the day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0">
            <a:off x="6872287" y="4326446"/>
            <a:ext cx="4543425" cy="5960554"/>
          </a:xfrm>
          <a:custGeom>
            <a:avLst/>
            <a:gdLst/>
            <a:ahLst/>
            <a:cxnLst/>
            <a:rect r="r" b="b" t="t" l="l"/>
            <a:pathLst>
              <a:path h="5960554" w="4543425">
                <a:moveTo>
                  <a:pt x="0" y="0"/>
                </a:moveTo>
                <a:lnTo>
                  <a:pt x="4543425" y="0"/>
                </a:lnTo>
                <a:lnTo>
                  <a:pt x="4543425" y="5960554"/>
                </a:lnTo>
                <a:lnTo>
                  <a:pt x="0" y="59605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708" y="573863"/>
            <a:ext cx="186732" cy="18673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  <a:ln w="28575" cap="sq">
              <a:solidFill>
                <a:srgbClr val="FFBD5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2883986"/>
            <a:ext cx="674978" cy="674978"/>
          </a:xfrm>
          <a:custGeom>
            <a:avLst/>
            <a:gdLst/>
            <a:ahLst/>
            <a:cxnLst/>
            <a:rect r="r" b="b" t="t" l="l"/>
            <a:pathLst>
              <a:path h="674978" w="674978">
                <a:moveTo>
                  <a:pt x="0" y="0"/>
                </a:moveTo>
                <a:lnTo>
                  <a:pt x="674978" y="0"/>
                </a:lnTo>
                <a:lnTo>
                  <a:pt x="674978" y="674978"/>
                </a:lnTo>
                <a:lnTo>
                  <a:pt x="0" y="6749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0726" y="4253054"/>
            <a:ext cx="5360556" cy="4868851"/>
          </a:xfrm>
          <a:custGeom>
            <a:avLst/>
            <a:gdLst/>
            <a:ahLst/>
            <a:cxnLst/>
            <a:rect r="r" b="b" t="t" l="l"/>
            <a:pathLst>
              <a:path h="4868851" w="5360556">
                <a:moveTo>
                  <a:pt x="0" y="0"/>
                </a:moveTo>
                <a:lnTo>
                  <a:pt x="5360556" y="0"/>
                </a:lnTo>
                <a:lnTo>
                  <a:pt x="5360556" y="4868850"/>
                </a:lnTo>
                <a:lnTo>
                  <a:pt x="0" y="48688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523703" y="2301940"/>
            <a:ext cx="10735597" cy="6956360"/>
          </a:xfrm>
          <a:custGeom>
            <a:avLst/>
            <a:gdLst/>
            <a:ahLst/>
            <a:cxnLst/>
            <a:rect r="r" b="b" t="t" l="l"/>
            <a:pathLst>
              <a:path h="6956360" w="10735597">
                <a:moveTo>
                  <a:pt x="0" y="0"/>
                </a:moveTo>
                <a:lnTo>
                  <a:pt x="10735597" y="0"/>
                </a:lnTo>
                <a:lnTo>
                  <a:pt x="10735597" y="6956360"/>
                </a:lnTo>
                <a:lnTo>
                  <a:pt x="0" y="69563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1011490" y="686279"/>
            <a:ext cx="3086100" cy="30861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E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028700" y="1633136"/>
            <a:ext cx="9630365" cy="918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30"/>
              </a:lnSpc>
            </a:pPr>
            <a:r>
              <a:rPr lang="en-US" sz="6930" spc="-173">
                <a:solidFill>
                  <a:srgbClr val="000000"/>
                </a:solidFill>
                <a:latin typeface="Poppins Bold"/>
              </a:rPr>
              <a:t>Low-Fi Prototype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4632" y="427199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spc="60">
                <a:solidFill>
                  <a:srgbClr val="000000"/>
                </a:solidFill>
                <a:latin typeface="Poppins Light"/>
              </a:rPr>
              <a:t>Design Evolution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25467" y="2846544"/>
            <a:ext cx="13954358" cy="712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Poppins Bold"/>
              </a:rPr>
              <a:t>Complete a Task + Share the news with a friend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708" y="573863"/>
            <a:ext cx="186732" cy="18673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  <a:ln w="28575" cap="sq">
              <a:solidFill>
                <a:srgbClr val="FFBD5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011490" y="686279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2883986"/>
            <a:ext cx="674978" cy="674978"/>
          </a:xfrm>
          <a:custGeom>
            <a:avLst/>
            <a:gdLst/>
            <a:ahLst/>
            <a:cxnLst/>
            <a:rect r="r" b="b" t="t" l="l"/>
            <a:pathLst>
              <a:path h="674978" w="674978">
                <a:moveTo>
                  <a:pt x="0" y="0"/>
                </a:moveTo>
                <a:lnTo>
                  <a:pt x="674978" y="0"/>
                </a:lnTo>
                <a:lnTo>
                  <a:pt x="674978" y="674978"/>
                </a:lnTo>
                <a:lnTo>
                  <a:pt x="0" y="6749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4105754"/>
            <a:ext cx="13708378" cy="5060676"/>
          </a:xfrm>
          <a:custGeom>
            <a:avLst/>
            <a:gdLst/>
            <a:ahLst/>
            <a:cxnLst/>
            <a:rect r="r" b="b" t="t" l="l"/>
            <a:pathLst>
              <a:path h="5060676" w="13708378">
                <a:moveTo>
                  <a:pt x="0" y="0"/>
                </a:moveTo>
                <a:lnTo>
                  <a:pt x="13708378" y="0"/>
                </a:lnTo>
                <a:lnTo>
                  <a:pt x="13708378" y="5060676"/>
                </a:lnTo>
                <a:lnTo>
                  <a:pt x="0" y="50606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633136"/>
            <a:ext cx="9630365" cy="918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30"/>
              </a:lnSpc>
            </a:pPr>
            <a:r>
              <a:rPr lang="en-US" sz="6930" spc="-173">
                <a:solidFill>
                  <a:srgbClr val="000000"/>
                </a:solidFill>
                <a:latin typeface="Poppins Bold"/>
              </a:rPr>
              <a:t>Low-Fi Prototype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4632" y="427199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spc="60">
                <a:solidFill>
                  <a:srgbClr val="000000"/>
                </a:solidFill>
                <a:latin typeface="Poppins Light"/>
              </a:rPr>
              <a:t>Design Evolution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25467" y="2846544"/>
            <a:ext cx="13954358" cy="712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Poppins Bold"/>
              </a:rPr>
              <a:t>Write out your task list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708" y="573863"/>
            <a:ext cx="186732" cy="18673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  <a:ln w="28575" cap="sq">
              <a:solidFill>
                <a:srgbClr val="FFBD5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011490" y="686279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4031520" y="3558964"/>
            <a:ext cx="10224960" cy="6301875"/>
          </a:xfrm>
          <a:custGeom>
            <a:avLst/>
            <a:gdLst/>
            <a:ahLst/>
            <a:cxnLst/>
            <a:rect r="r" b="b" t="t" l="l"/>
            <a:pathLst>
              <a:path h="6301875" w="10224960">
                <a:moveTo>
                  <a:pt x="0" y="0"/>
                </a:moveTo>
                <a:lnTo>
                  <a:pt x="10224960" y="0"/>
                </a:lnTo>
                <a:lnTo>
                  <a:pt x="10224960" y="6301876"/>
                </a:lnTo>
                <a:lnTo>
                  <a:pt x="0" y="63018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2903365"/>
            <a:ext cx="674978" cy="674978"/>
          </a:xfrm>
          <a:custGeom>
            <a:avLst/>
            <a:gdLst/>
            <a:ahLst/>
            <a:cxnLst/>
            <a:rect r="r" b="b" t="t" l="l"/>
            <a:pathLst>
              <a:path h="674978" w="674978">
                <a:moveTo>
                  <a:pt x="0" y="0"/>
                </a:moveTo>
                <a:lnTo>
                  <a:pt x="674978" y="0"/>
                </a:lnTo>
                <a:lnTo>
                  <a:pt x="674978" y="674978"/>
                </a:lnTo>
                <a:lnTo>
                  <a:pt x="0" y="6749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633136"/>
            <a:ext cx="9630365" cy="918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30"/>
              </a:lnSpc>
            </a:pPr>
            <a:r>
              <a:rPr lang="en-US" sz="6930" spc="-173">
                <a:solidFill>
                  <a:srgbClr val="000000"/>
                </a:solidFill>
                <a:latin typeface="Poppins Bold"/>
              </a:rPr>
              <a:t>Low-Fi Prototype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4632" y="427199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spc="60">
                <a:solidFill>
                  <a:srgbClr val="000000"/>
                </a:solidFill>
                <a:latin typeface="Poppins Light"/>
              </a:rPr>
              <a:t>Design Evolution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25467" y="2846544"/>
            <a:ext cx="13954358" cy="712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Poppins Bold"/>
              </a:rPr>
              <a:t>Complete a task with friends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708" y="573863"/>
            <a:ext cx="186732" cy="18673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  <a:ln w="28575" cap="sq">
              <a:solidFill>
                <a:srgbClr val="FFBD5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011490" y="686279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025330" y="2787848"/>
            <a:ext cx="9758035" cy="6706219"/>
          </a:xfrm>
          <a:custGeom>
            <a:avLst/>
            <a:gdLst/>
            <a:ahLst/>
            <a:cxnLst/>
            <a:rect r="r" b="b" t="t" l="l"/>
            <a:pathLst>
              <a:path h="6706219" w="9758035">
                <a:moveTo>
                  <a:pt x="0" y="0"/>
                </a:moveTo>
                <a:lnTo>
                  <a:pt x="9758035" y="0"/>
                </a:lnTo>
                <a:lnTo>
                  <a:pt x="9758035" y="6706219"/>
                </a:lnTo>
                <a:lnTo>
                  <a:pt x="0" y="67062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633103"/>
            <a:ext cx="13993259" cy="918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30"/>
              </a:lnSpc>
            </a:pPr>
            <a:r>
              <a:rPr lang="en-US" sz="6930" spc="-173">
                <a:solidFill>
                  <a:srgbClr val="000000"/>
                </a:solidFill>
                <a:latin typeface="Poppins Bold"/>
              </a:rPr>
              <a:t>Usability Test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4632" y="427199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spc="60">
                <a:solidFill>
                  <a:srgbClr val="000000"/>
                </a:solidFill>
                <a:latin typeface="Poppins Light"/>
              </a:rPr>
              <a:t>Design Evolution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07573" y="4103197"/>
            <a:ext cx="6913894" cy="3240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10"/>
              </a:lnSpc>
            </a:pPr>
            <a:r>
              <a:rPr lang="en-US" sz="3500" spc="87">
                <a:solidFill>
                  <a:srgbClr val="000000"/>
                </a:solidFill>
                <a:latin typeface="Poppins Light"/>
              </a:rPr>
              <a:t>Streamlined task creation</a:t>
            </a:r>
          </a:p>
          <a:p>
            <a:pPr>
              <a:lnSpc>
                <a:spcPts val="6510"/>
              </a:lnSpc>
            </a:pPr>
            <a:r>
              <a:rPr lang="en-US" sz="3500" spc="87">
                <a:solidFill>
                  <a:srgbClr val="000000"/>
                </a:solidFill>
                <a:latin typeface="Poppins Light"/>
              </a:rPr>
              <a:t>More exit/back opportunities</a:t>
            </a:r>
          </a:p>
          <a:p>
            <a:pPr>
              <a:lnSpc>
                <a:spcPts val="6510"/>
              </a:lnSpc>
            </a:pPr>
            <a:r>
              <a:rPr lang="en-US" sz="3500" spc="87">
                <a:solidFill>
                  <a:srgbClr val="000000"/>
                </a:solidFill>
                <a:latin typeface="Poppins Light"/>
              </a:rPr>
              <a:t>Creation of feed page</a:t>
            </a:r>
          </a:p>
          <a:p>
            <a:pPr>
              <a:lnSpc>
                <a:spcPts val="651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30131" y="3575689"/>
            <a:ext cx="6425247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50"/>
              </a:lnSpc>
            </a:pPr>
            <a:r>
              <a:rPr lang="en-US" sz="3500">
                <a:solidFill>
                  <a:srgbClr val="000000"/>
                </a:solidFill>
                <a:latin typeface="Poppins Bold"/>
              </a:rPr>
              <a:t>Key Changes: 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028700" y="4505437"/>
            <a:ext cx="230950" cy="23095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474"/>
            </a:solidFill>
            <a:ln w="28575" cap="sq">
              <a:solidFill>
                <a:srgbClr val="FF1616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030131" y="5323197"/>
            <a:ext cx="230950" cy="23095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474"/>
            </a:solidFill>
            <a:ln w="28575" cap="sq">
              <a:solidFill>
                <a:srgbClr val="FF1616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28700" y="6140957"/>
            <a:ext cx="230950" cy="230950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474"/>
            </a:solidFill>
            <a:ln w="28575" cap="sq">
              <a:solidFill>
                <a:srgbClr val="FF1616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708" y="573863"/>
            <a:ext cx="186732" cy="18673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  <a:ln w="28575" cap="sq">
              <a:solidFill>
                <a:srgbClr val="FFBD5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2883986"/>
            <a:ext cx="674978" cy="674978"/>
          </a:xfrm>
          <a:custGeom>
            <a:avLst/>
            <a:gdLst/>
            <a:ahLst/>
            <a:cxnLst/>
            <a:rect r="r" b="b" t="t" l="l"/>
            <a:pathLst>
              <a:path h="674978" w="674978">
                <a:moveTo>
                  <a:pt x="0" y="0"/>
                </a:moveTo>
                <a:lnTo>
                  <a:pt x="674978" y="0"/>
                </a:lnTo>
                <a:lnTo>
                  <a:pt x="674978" y="674978"/>
                </a:lnTo>
                <a:lnTo>
                  <a:pt x="0" y="6749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1011490" y="686279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E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678066" y="4740663"/>
            <a:ext cx="1004334" cy="3995594"/>
          </a:xfrm>
          <a:custGeom>
            <a:avLst/>
            <a:gdLst/>
            <a:ahLst/>
            <a:cxnLst/>
            <a:rect r="r" b="b" t="t" l="l"/>
            <a:pathLst>
              <a:path h="3995594" w="1004334">
                <a:moveTo>
                  <a:pt x="0" y="0"/>
                </a:moveTo>
                <a:lnTo>
                  <a:pt x="1004334" y="0"/>
                </a:lnTo>
                <a:lnTo>
                  <a:pt x="1004334" y="3995595"/>
                </a:lnTo>
                <a:lnTo>
                  <a:pt x="0" y="39955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37119" t="0" r="-479978" b="-24024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90708" y="4740663"/>
            <a:ext cx="6395601" cy="3995594"/>
          </a:xfrm>
          <a:custGeom>
            <a:avLst/>
            <a:gdLst/>
            <a:ahLst/>
            <a:cxnLst/>
            <a:rect r="r" b="b" t="t" l="l"/>
            <a:pathLst>
              <a:path h="3995594" w="6395601">
                <a:moveTo>
                  <a:pt x="0" y="0"/>
                </a:moveTo>
                <a:lnTo>
                  <a:pt x="6395601" y="0"/>
                </a:lnTo>
                <a:lnTo>
                  <a:pt x="6395601" y="3995595"/>
                </a:lnTo>
                <a:lnTo>
                  <a:pt x="0" y="39955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33984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371757" y="4740663"/>
            <a:ext cx="1004334" cy="3995594"/>
          </a:xfrm>
          <a:custGeom>
            <a:avLst/>
            <a:gdLst/>
            <a:ahLst/>
            <a:cxnLst/>
            <a:rect r="r" b="b" t="t" l="l"/>
            <a:pathLst>
              <a:path h="3995594" w="1004334">
                <a:moveTo>
                  <a:pt x="0" y="0"/>
                </a:moveTo>
                <a:lnTo>
                  <a:pt x="1004334" y="0"/>
                </a:lnTo>
                <a:lnTo>
                  <a:pt x="1004334" y="3995595"/>
                </a:lnTo>
                <a:lnTo>
                  <a:pt x="0" y="39955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37119" t="0" r="-479978" b="-24024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133283" y="4740663"/>
            <a:ext cx="6493666" cy="3995594"/>
          </a:xfrm>
          <a:custGeom>
            <a:avLst/>
            <a:gdLst/>
            <a:ahLst/>
            <a:cxnLst/>
            <a:rect r="r" b="b" t="t" l="l"/>
            <a:pathLst>
              <a:path h="3995594" w="6493666">
                <a:moveTo>
                  <a:pt x="0" y="0"/>
                </a:moveTo>
                <a:lnTo>
                  <a:pt x="6493667" y="0"/>
                </a:lnTo>
                <a:lnTo>
                  <a:pt x="6493667" y="3995595"/>
                </a:lnTo>
                <a:lnTo>
                  <a:pt x="0" y="399559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34241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633136"/>
            <a:ext cx="9630365" cy="918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30"/>
              </a:lnSpc>
            </a:pPr>
            <a:r>
              <a:rPr lang="en-US" sz="6930" spc="-173">
                <a:solidFill>
                  <a:srgbClr val="000000"/>
                </a:solidFill>
                <a:latin typeface="Poppins Bold"/>
              </a:rPr>
              <a:t>Med-Fi Prototype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84632" y="427199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spc="60">
                <a:solidFill>
                  <a:srgbClr val="000000"/>
                </a:solidFill>
                <a:latin typeface="Poppins Light"/>
              </a:rPr>
              <a:t>Design Evolution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25467" y="2846544"/>
            <a:ext cx="1395435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Poppins Bold"/>
              </a:rPr>
              <a:t>Complete a Task + Share the news with a friend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3873924" y="4740663"/>
            <a:ext cx="4207105" cy="3995594"/>
          </a:xfrm>
          <a:custGeom>
            <a:avLst/>
            <a:gdLst/>
            <a:ahLst/>
            <a:cxnLst/>
            <a:rect r="r" b="b" t="t" l="l"/>
            <a:pathLst>
              <a:path h="3995594" w="4207105">
                <a:moveTo>
                  <a:pt x="0" y="0"/>
                </a:moveTo>
                <a:lnTo>
                  <a:pt x="4207106" y="0"/>
                </a:lnTo>
                <a:lnTo>
                  <a:pt x="4207106" y="3995595"/>
                </a:lnTo>
                <a:lnTo>
                  <a:pt x="0" y="39955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940" t="-1056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708" y="573863"/>
            <a:ext cx="186732" cy="18673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  <a:ln w="28575" cap="sq">
              <a:solidFill>
                <a:srgbClr val="FFBD5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011490" y="686279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2883986"/>
            <a:ext cx="674978" cy="674978"/>
          </a:xfrm>
          <a:custGeom>
            <a:avLst/>
            <a:gdLst/>
            <a:ahLst/>
            <a:cxnLst/>
            <a:rect r="r" b="b" t="t" l="l"/>
            <a:pathLst>
              <a:path h="674978" w="674978">
                <a:moveTo>
                  <a:pt x="0" y="0"/>
                </a:moveTo>
                <a:lnTo>
                  <a:pt x="674978" y="0"/>
                </a:lnTo>
                <a:lnTo>
                  <a:pt x="674978" y="674978"/>
                </a:lnTo>
                <a:lnTo>
                  <a:pt x="0" y="6749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3930439"/>
            <a:ext cx="2071680" cy="4442580"/>
          </a:xfrm>
          <a:custGeom>
            <a:avLst/>
            <a:gdLst/>
            <a:ahLst/>
            <a:cxnLst/>
            <a:rect r="r" b="b" t="t" l="l"/>
            <a:pathLst>
              <a:path h="4442580" w="2071680">
                <a:moveTo>
                  <a:pt x="0" y="0"/>
                </a:moveTo>
                <a:lnTo>
                  <a:pt x="2071680" y="0"/>
                </a:lnTo>
                <a:lnTo>
                  <a:pt x="2071680" y="4442581"/>
                </a:lnTo>
                <a:lnTo>
                  <a:pt x="0" y="4442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07167" b="-42609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410129" y="3951510"/>
            <a:ext cx="2094495" cy="4442580"/>
          </a:xfrm>
          <a:custGeom>
            <a:avLst/>
            <a:gdLst/>
            <a:ahLst/>
            <a:cxnLst/>
            <a:rect r="r" b="b" t="t" l="l"/>
            <a:pathLst>
              <a:path h="4442580" w="2094495">
                <a:moveTo>
                  <a:pt x="0" y="0"/>
                </a:moveTo>
                <a:lnTo>
                  <a:pt x="2094495" y="0"/>
                </a:lnTo>
                <a:lnTo>
                  <a:pt x="2094495" y="4442581"/>
                </a:lnTo>
                <a:lnTo>
                  <a:pt x="0" y="4442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9378" t="0" r="-143353" b="-42609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816222" y="3930439"/>
            <a:ext cx="2087162" cy="4442580"/>
          </a:xfrm>
          <a:custGeom>
            <a:avLst/>
            <a:gdLst/>
            <a:ahLst/>
            <a:cxnLst/>
            <a:rect r="r" b="b" t="t" l="l"/>
            <a:pathLst>
              <a:path h="4442580" w="2087162">
                <a:moveTo>
                  <a:pt x="0" y="0"/>
                </a:moveTo>
                <a:lnTo>
                  <a:pt x="2087162" y="0"/>
                </a:lnTo>
                <a:lnTo>
                  <a:pt x="2087162" y="4442581"/>
                </a:lnTo>
                <a:lnTo>
                  <a:pt x="0" y="4442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04147" t="0" r="0" b="-42609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214982" y="3930439"/>
            <a:ext cx="2033502" cy="4442580"/>
          </a:xfrm>
          <a:custGeom>
            <a:avLst/>
            <a:gdLst/>
            <a:ahLst/>
            <a:cxnLst/>
            <a:rect r="r" b="b" t="t" l="l"/>
            <a:pathLst>
              <a:path h="4442580" w="2033502">
                <a:moveTo>
                  <a:pt x="0" y="0"/>
                </a:moveTo>
                <a:lnTo>
                  <a:pt x="2033502" y="0"/>
                </a:lnTo>
                <a:lnTo>
                  <a:pt x="2033502" y="4442581"/>
                </a:lnTo>
                <a:lnTo>
                  <a:pt x="0" y="44425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417647" b="-2321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1633136"/>
            <a:ext cx="9630365" cy="918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30"/>
              </a:lnSpc>
            </a:pPr>
            <a:r>
              <a:rPr lang="en-US" sz="6930" spc="-173">
                <a:solidFill>
                  <a:srgbClr val="000000"/>
                </a:solidFill>
                <a:latin typeface="Poppins Bold"/>
              </a:rPr>
              <a:t>Med-Fi Prototype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84632" y="427199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spc="60">
                <a:solidFill>
                  <a:srgbClr val="000000"/>
                </a:solidFill>
                <a:latin typeface="Poppins Light"/>
              </a:rPr>
              <a:t>Design Evolution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925467" y="2846544"/>
            <a:ext cx="13954358" cy="712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Poppins Bold"/>
              </a:rPr>
              <a:t>Write out your task list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0560082" y="3951510"/>
            <a:ext cx="2011686" cy="4421509"/>
          </a:xfrm>
          <a:custGeom>
            <a:avLst/>
            <a:gdLst/>
            <a:ahLst/>
            <a:cxnLst/>
            <a:rect r="r" b="b" t="t" l="l"/>
            <a:pathLst>
              <a:path h="4421509" w="2011686">
                <a:moveTo>
                  <a:pt x="0" y="0"/>
                </a:moveTo>
                <a:lnTo>
                  <a:pt x="2011685" y="0"/>
                </a:lnTo>
                <a:lnTo>
                  <a:pt x="2011685" y="4421510"/>
                </a:lnTo>
                <a:lnTo>
                  <a:pt x="0" y="44215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36844" t="0" r="-283935" b="-2321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5247614" y="3951510"/>
            <a:ext cx="2011686" cy="4421509"/>
          </a:xfrm>
          <a:custGeom>
            <a:avLst/>
            <a:gdLst/>
            <a:ahLst/>
            <a:cxnLst/>
            <a:rect r="r" b="b" t="t" l="l"/>
            <a:pathLst>
              <a:path h="4421509" w="2011686">
                <a:moveTo>
                  <a:pt x="0" y="0"/>
                </a:moveTo>
                <a:lnTo>
                  <a:pt x="2011686" y="0"/>
                </a:lnTo>
                <a:lnTo>
                  <a:pt x="2011686" y="4421510"/>
                </a:lnTo>
                <a:lnTo>
                  <a:pt x="0" y="44215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83228" t="0" r="-137551" b="-2321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883365" y="3951510"/>
            <a:ext cx="2052651" cy="4421509"/>
          </a:xfrm>
          <a:custGeom>
            <a:avLst/>
            <a:gdLst/>
            <a:ahLst/>
            <a:cxnLst/>
            <a:rect r="r" b="b" t="t" l="l"/>
            <a:pathLst>
              <a:path h="4421509" w="2052651">
                <a:moveTo>
                  <a:pt x="0" y="0"/>
                </a:moveTo>
                <a:lnTo>
                  <a:pt x="2052651" y="0"/>
                </a:lnTo>
                <a:lnTo>
                  <a:pt x="2052651" y="4421510"/>
                </a:lnTo>
                <a:lnTo>
                  <a:pt x="0" y="44215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10386" t="0" r="0" b="-2321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708" y="573863"/>
            <a:ext cx="186732" cy="18673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  <a:ln w="28575" cap="sq">
              <a:solidFill>
                <a:srgbClr val="FFBD5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011490" y="686279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2903365"/>
            <a:ext cx="674978" cy="674978"/>
          </a:xfrm>
          <a:custGeom>
            <a:avLst/>
            <a:gdLst/>
            <a:ahLst/>
            <a:cxnLst/>
            <a:rect r="r" b="b" t="t" l="l"/>
            <a:pathLst>
              <a:path h="674978" w="674978">
                <a:moveTo>
                  <a:pt x="0" y="0"/>
                </a:moveTo>
                <a:lnTo>
                  <a:pt x="674978" y="0"/>
                </a:lnTo>
                <a:lnTo>
                  <a:pt x="674978" y="674978"/>
                </a:lnTo>
                <a:lnTo>
                  <a:pt x="0" y="6749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8700" y="3963593"/>
            <a:ext cx="9276838" cy="5294707"/>
          </a:xfrm>
          <a:custGeom>
            <a:avLst/>
            <a:gdLst/>
            <a:ahLst/>
            <a:cxnLst/>
            <a:rect r="r" b="b" t="t" l="l"/>
            <a:pathLst>
              <a:path h="5294707" w="9276838">
                <a:moveTo>
                  <a:pt x="0" y="0"/>
                </a:moveTo>
                <a:lnTo>
                  <a:pt x="9276838" y="0"/>
                </a:lnTo>
                <a:lnTo>
                  <a:pt x="9276838" y="5294707"/>
                </a:lnTo>
                <a:lnTo>
                  <a:pt x="0" y="52947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21534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1272346" y="3963593"/>
            <a:ext cx="2564388" cy="5294707"/>
          </a:xfrm>
          <a:custGeom>
            <a:avLst/>
            <a:gdLst/>
            <a:ahLst/>
            <a:cxnLst/>
            <a:rect r="r" b="b" t="t" l="l"/>
            <a:pathLst>
              <a:path h="5294707" w="2564388">
                <a:moveTo>
                  <a:pt x="0" y="0"/>
                </a:moveTo>
                <a:lnTo>
                  <a:pt x="2564388" y="0"/>
                </a:lnTo>
                <a:lnTo>
                  <a:pt x="2564388" y="5294707"/>
                </a:lnTo>
                <a:lnTo>
                  <a:pt x="0" y="52947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633136"/>
            <a:ext cx="9630365" cy="918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30"/>
              </a:lnSpc>
            </a:pPr>
            <a:r>
              <a:rPr lang="en-US" sz="6930" spc="-173">
                <a:solidFill>
                  <a:srgbClr val="000000"/>
                </a:solidFill>
                <a:latin typeface="Poppins Bold"/>
              </a:rPr>
              <a:t>Med-Fi Prototype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4632" y="427199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spc="60">
                <a:solidFill>
                  <a:srgbClr val="000000"/>
                </a:solidFill>
                <a:latin typeface="Poppins Light"/>
              </a:rPr>
              <a:t>Design Evolution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925467" y="2846544"/>
            <a:ext cx="13954358" cy="712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Poppins Bold"/>
              </a:rPr>
              <a:t>Complete a task with friends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708" y="573863"/>
            <a:ext cx="186732" cy="18673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  <a:ln w="28575" cap="sq">
              <a:solidFill>
                <a:srgbClr val="FFBD5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011490" y="686279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4505437"/>
            <a:ext cx="230950" cy="23095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474"/>
            </a:solidFill>
            <a:ln w="28575" cap="sq">
              <a:solidFill>
                <a:srgbClr val="FF1616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30131" y="5323197"/>
            <a:ext cx="230950" cy="23095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474"/>
            </a:solidFill>
            <a:ln w="28575" cap="sq">
              <a:solidFill>
                <a:srgbClr val="FF1616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028700" y="6140957"/>
            <a:ext cx="230950" cy="23095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474"/>
            </a:solidFill>
            <a:ln w="28575" cap="sq">
              <a:solidFill>
                <a:srgbClr val="FF1616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8700" y="6962457"/>
            <a:ext cx="230950" cy="23095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474"/>
            </a:solidFill>
            <a:ln w="28575" cap="sq">
              <a:solidFill>
                <a:srgbClr val="FF1616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7791060" y="3297568"/>
            <a:ext cx="10496940" cy="5686779"/>
          </a:xfrm>
          <a:custGeom>
            <a:avLst/>
            <a:gdLst/>
            <a:ahLst/>
            <a:cxnLst/>
            <a:rect r="r" b="b" t="t" l="l"/>
            <a:pathLst>
              <a:path h="5686779" w="10496940">
                <a:moveTo>
                  <a:pt x="0" y="0"/>
                </a:moveTo>
                <a:lnTo>
                  <a:pt x="10496940" y="0"/>
                </a:lnTo>
                <a:lnTo>
                  <a:pt x="10496940" y="5686779"/>
                </a:lnTo>
                <a:lnTo>
                  <a:pt x="0" y="56867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028700" y="1633103"/>
            <a:ext cx="13993259" cy="918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30"/>
              </a:lnSpc>
            </a:pPr>
            <a:r>
              <a:rPr lang="en-US" sz="6930" spc="-173">
                <a:solidFill>
                  <a:srgbClr val="000000"/>
                </a:solidFill>
                <a:latin typeface="Poppins Bold"/>
              </a:rPr>
              <a:t>Heuristic Evaluation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84632" y="427199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spc="60">
                <a:solidFill>
                  <a:srgbClr val="000000"/>
                </a:solidFill>
                <a:latin typeface="Poppins Light"/>
              </a:rPr>
              <a:t>Design Evolution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07573" y="4103197"/>
            <a:ext cx="8161308" cy="6517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510"/>
              </a:lnSpc>
            </a:pPr>
            <a:r>
              <a:rPr lang="en-US" sz="3500" spc="87">
                <a:solidFill>
                  <a:srgbClr val="000000"/>
                </a:solidFill>
                <a:latin typeface="Poppins Light"/>
              </a:rPr>
              <a:t>Removing group tasks</a:t>
            </a:r>
          </a:p>
          <a:p>
            <a:pPr>
              <a:lnSpc>
                <a:spcPts val="6510"/>
              </a:lnSpc>
            </a:pPr>
            <a:r>
              <a:rPr lang="en-US" sz="3500" spc="87">
                <a:solidFill>
                  <a:srgbClr val="000000"/>
                </a:solidFill>
                <a:latin typeface="Poppins Light"/>
              </a:rPr>
              <a:t>New navigation bar</a:t>
            </a:r>
          </a:p>
          <a:p>
            <a:pPr>
              <a:lnSpc>
                <a:spcPts val="6510"/>
              </a:lnSpc>
            </a:pPr>
            <a:r>
              <a:rPr lang="en-US" sz="3500" spc="87">
                <a:solidFill>
                  <a:srgbClr val="000000"/>
                </a:solidFill>
                <a:latin typeface="Poppins Light"/>
              </a:rPr>
              <a:t>“Tasks” now called “Activities”</a:t>
            </a:r>
          </a:p>
          <a:p>
            <a:pPr>
              <a:lnSpc>
                <a:spcPts val="6510"/>
              </a:lnSpc>
            </a:pPr>
            <a:r>
              <a:rPr lang="en-US" sz="3500" spc="87">
                <a:solidFill>
                  <a:srgbClr val="000000"/>
                </a:solidFill>
                <a:latin typeface="Poppins Light"/>
              </a:rPr>
              <a:t>Gamified “Journey” page</a:t>
            </a:r>
          </a:p>
          <a:p>
            <a:pPr>
              <a:lnSpc>
                <a:spcPts val="6510"/>
              </a:lnSpc>
            </a:pPr>
            <a:r>
              <a:rPr lang="en-US" sz="3500" spc="87">
                <a:solidFill>
                  <a:srgbClr val="000000"/>
                </a:solidFill>
                <a:latin typeface="Poppins Light"/>
              </a:rPr>
              <a:t>Changed our Tasks</a:t>
            </a:r>
          </a:p>
          <a:p>
            <a:pPr>
              <a:lnSpc>
                <a:spcPts val="6510"/>
              </a:lnSpc>
            </a:pPr>
          </a:p>
          <a:p>
            <a:pPr>
              <a:lnSpc>
                <a:spcPts val="6510"/>
              </a:lnSpc>
            </a:pPr>
          </a:p>
          <a:p>
            <a:pPr>
              <a:lnSpc>
                <a:spcPts val="6510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030131" y="3575689"/>
            <a:ext cx="6425247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50"/>
              </a:lnSpc>
            </a:pPr>
            <a:r>
              <a:rPr lang="en-US" sz="3500">
                <a:solidFill>
                  <a:srgbClr val="000000"/>
                </a:solidFill>
                <a:latin typeface="Poppins Bold"/>
              </a:rPr>
              <a:t>Key Changes: 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030131" y="7783957"/>
            <a:ext cx="230950" cy="230950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474"/>
            </a:solidFill>
            <a:ln w="28575" cap="sq">
              <a:solidFill>
                <a:srgbClr val="FF1616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22317" y="1391329"/>
            <a:ext cx="3714649" cy="7504341"/>
          </a:xfrm>
          <a:custGeom>
            <a:avLst/>
            <a:gdLst/>
            <a:ahLst/>
            <a:cxnLst/>
            <a:rect r="r" b="b" t="t" l="l"/>
            <a:pathLst>
              <a:path h="7504341" w="3714649">
                <a:moveTo>
                  <a:pt x="0" y="0"/>
                </a:moveTo>
                <a:lnTo>
                  <a:pt x="3714649" y="0"/>
                </a:lnTo>
                <a:lnTo>
                  <a:pt x="3714649" y="7504342"/>
                </a:lnTo>
                <a:lnTo>
                  <a:pt x="0" y="75043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78484" y="2690824"/>
            <a:ext cx="8439527" cy="816643"/>
            <a:chOff x="0" y="0"/>
            <a:chExt cx="11252703" cy="1088857"/>
          </a:xfrm>
        </p:grpSpPr>
        <p:sp>
          <p:nvSpPr>
            <p:cNvPr name="AutoShape 4" id="4"/>
            <p:cNvSpPr/>
            <p:nvPr/>
          </p:nvSpPr>
          <p:spPr>
            <a:xfrm>
              <a:off x="1269158" y="702309"/>
              <a:ext cx="9983546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" id="5"/>
            <p:cNvGrpSpPr/>
            <p:nvPr/>
          </p:nvGrpSpPr>
          <p:grpSpPr>
            <a:xfrm rot="0">
              <a:off x="4067560" y="119352"/>
              <a:ext cx="248976" cy="248976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>
                <a:solidFill>
                  <a:srgbClr val="FFBD59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4507036" y="-95250"/>
              <a:ext cx="6745667" cy="5829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oppins"/>
                </a:rPr>
                <a:t>Design Evolution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14161"/>
              <a:ext cx="746810" cy="874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16"/>
                </a:lnSpc>
                <a:spcBef>
                  <a:spcPct val="0"/>
                </a:spcBef>
              </a:pPr>
              <a:r>
                <a:rPr lang="en-US" sz="3797">
                  <a:solidFill>
                    <a:srgbClr val="FF7474"/>
                  </a:solidFill>
                  <a:latin typeface="Poppins Medium"/>
                </a:rPr>
                <a:t>1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575006" y="4152677"/>
            <a:ext cx="8543005" cy="816677"/>
            <a:chOff x="0" y="0"/>
            <a:chExt cx="11390674" cy="1088902"/>
          </a:xfrm>
        </p:grpSpPr>
        <p:sp>
          <p:nvSpPr>
            <p:cNvPr name="AutoShape 11" id="11"/>
            <p:cNvSpPr/>
            <p:nvPr/>
          </p:nvSpPr>
          <p:spPr>
            <a:xfrm>
              <a:off x="1407128" y="702309"/>
              <a:ext cx="9983546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2" id="12"/>
            <p:cNvSpPr txBox="true"/>
            <p:nvPr/>
          </p:nvSpPr>
          <p:spPr>
            <a:xfrm rot="0">
              <a:off x="4645006" y="-95250"/>
              <a:ext cx="6745667" cy="5829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oppins Bold"/>
                </a:rPr>
                <a:t>Current UI Description</a:t>
              </a:r>
            </a:p>
          </p:txBody>
        </p:sp>
        <p:grpSp>
          <p:nvGrpSpPr>
            <p:cNvPr name="Group 13" id="13"/>
            <p:cNvGrpSpPr/>
            <p:nvPr/>
          </p:nvGrpSpPr>
          <p:grpSpPr>
            <a:xfrm rot="0">
              <a:off x="4205531" y="119352"/>
              <a:ext cx="248976" cy="248976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>
                <a:solidFill>
                  <a:srgbClr val="008037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0" y="214116"/>
              <a:ext cx="1079028" cy="8747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12"/>
                </a:lnSpc>
                <a:spcBef>
                  <a:spcPct val="0"/>
                </a:spcBef>
              </a:pPr>
              <a:r>
                <a:rPr lang="en-US" sz="3794">
                  <a:solidFill>
                    <a:srgbClr val="FF7474"/>
                  </a:solidFill>
                  <a:latin typeface="Poppins Medium"/>
                </a:rPr>
                <a:t>2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624572" y="5617054"/>
            <a:ext cx="8493439" cy="765242"/>
            <a:chOff x="0" y="0"/>
            <a:chExt cx="11324585" cy="1020322"/>
          </a:xfrm>
        </p:grpSpPr>
        <p:sp>
          <p:nvSpPr>
            <p:cNvPr name="AutoShape 18" id="18"/>
            <p:cNvSpPr/>
            <p:nvPr/>
          </p:nvSpPr>
          <p:spPr>
            <a:xfrm>
              <a:off x="1341039" y="633729"/>
              <a:ext cx="9983546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4578917" y="-95250"/>
              <a:ext cx="6745667" cy="5829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oppins"/>
                </a:rPr>
                <a:t>Demo</a:t>
              </a:r>
            </a:p>
          </p:txBody>
        </p:sp>
        <p:grpSp>
          <p:nvGrpSpPr>
            <p:cNvPr name="Group 20" id="20"/>
            <p:cNvGrpSpPr/>
            <p:nvPr/>
          </p:nvGrpSpPr>
          <p:grpSpPr>
            <a:xfrm rot="0">
              <a:off x="4192317" y="119352"/>
              <a:ext cx="248976" cy="248976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7474"/>
              </a:solidFill>
              <a:ln w="28575" cap="sq">
                <a:solidFill>
                  <a:srgbClr val="FF1616"/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0" y="145536"/>
              <a:ext cx="946850" cy="8747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12"/>
                </a:lnSpc>
                <a:spcBef>
                  <a:spcPct val="0"/>
                </a:spcBef>
              </a:pPr>
              <a:r>
                <a:rPr lang="en-US" sz="3794">
                  <a:solidFill>
                    <a:srgbClr val="FF7474"/>
                  </a:solidFill>
                  <a:latin typeface="Poppins Medium"/>
                </a:rPr>
                <a:t>3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607515" y="7029995"/>
            <a:ext cx="8510496" cy="753244"/>
            <a:chOff x="0" y="0"/>
            <a:chExt cx="11347328" cy="1004326"/>
          </a:xfrm>
        </p:grpSpPr>
        <p:sp>
          <p:nvSpPr>
            <p:cNvPr name="AutoShape 25" id="25"/>
            <p:cNvSpPr/>
            <p:nvPr/>
          </p:nvSpPr>
          <p:spPr>
            <a:xfrm>
              <a:off x="1363782" y="617733"/>
              <a:ext cx="9983546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6" id="26"/>
            <p:cNvSpPr txBox="true"/>
            <p:nvPr/>
          </p:nvSpPr>
          <p:spPr>
            <a:xfrm rot="0">
              <a:off x="4601661" y="-95250"/>
              <a:ext cx="6745667" cy="5829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oppins"/>
                </a:rPr>
                <a:t>Future Direction + Next Steps</a:t>
              </a:r>
            </a:p>
          </p:txBody>
        </p:sp>
        <p:grpSp>
          <p:nvGrpSpPr>
            <p:cNvPr name="Group 27" id="27"/>
            <p:cNvGrpSpPr/>
            <p:nvPr/>
          </p:nvGrpSpPr>
          <p:grpSpPr>
            <a:xfrm rot="0">
              <a:off x="4215060" y="119352"/>
              <a:ext cx="248976" cy="248976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 w="28575" cap="sq">
                <a:solidFill>
                  <a:srgbClr val="5E17EB"/>
                </a:solidFill>
                <a:prstDash val="solid"/>
                <a:miter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0" y="129539"/>
              <a:ext cx="936059" cy="8747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12"/>
                </a:lnSpc>
                <a:spcBef>
                  <a:spcPct val="0"/>
                </a:spcBef>
              </a:pPr>
              <a:r>
                <a:rPr lang="en-US" sz="3794">
                  <a:solidFill>
                    <a:srgbClr val="FF7474"/>
                  </a:solidFill>
                  <a:latin typeface="Poppins Medium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883986"/>
            <a:ext cx="674978" cy="674978"/>
          </a:xfrm>
          <a:custGeom>
            <a:avLst/>
            <a:gdLst/>
            <a:ahLst/>
            <a:cxnLst/>
            <a:rect r="r" b="b" t="t" l="l"/>
            <a:pathLst>
              <a:path h="674978" w="674978">
                <a:moveTo>
                  <a:pt x="0" y="0"/>
                </a:moveTo>
                <a:lnTo>
                  <a:pt x="674978" y="0"/>
                </a:lnTo>
                <a:lnTo>
                  <a:pt x="674978" y="674978"/>
                </a:lnTo>
                <a:lnTo>
                  <a:pt x="0" y="6749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90708" y="573863"/>
            <a:ext cx="186732" cy="18673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  <a:ln w="28575" cap="sq">
              <a:solidFill>
                <a:srgbClr val="008037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7276786" y="4337371"/>
            <a:ext cx="10460988" cy="5429579"/>
          </a:xfrm>
          <a:custGeom>
            <a:avLst/>
            <a:gdLst/>
            <a:ahLst/>
            <a:cxnLst/>
            <a:rect r="r" b="b" t="t" l="l"/>
            <a:pathLst>
              <a:path h="5429579" w="10460988">
                <a:moveTo>
                  <a:pt x="0" y="0"/>
                </a:moveTo>
                <a:lnTo>
                  <a:pt x="10460988" y="0"/>
                </a:lnTo>
                <a:lnTo>
                  <a:pt x="10460988" y="5429579"/>
                </a:lnTo>
                <a:lnTo>
                  <a:pt x="0" y="54295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633136"/>
            <a:ext cx="9630365" cy="918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30"/>
              </a:lnSpc>
            </a:pPr>
            <a:r>
              <a:rPr lang="en-US" sz="6930" spc="-173">
                <a:solidFill>
                  <a:srgbClr val="000000"/>
                </a:solidFill>
                <a:latin typeface="Poppins Bold"/>
              </a:rPr>
              <a:t>High-Fi Prototype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25467" y="2846544"/>
            <a:ext cx="1395435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Poppins Bold"/>
              </a:rPr>
              <a:t>(a) Complete an activity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84632" y="427199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spc="60">
                <a:solidFill>
                  <a:srgbClr val="000000"/>
                </a:solidFill>
                <a:latin typeface="Poppins Light"/>
              </a:rPr>
              <a:t>Current UI Description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4632" y="5370483"/>
            <a:ext cx="5789134" cy="2265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53218" indent="-326609" lvl="1">
              <a:lnSpc>
                <a:spcPts val="4538"/>
              </a:lnSpc>
              <a:buFont typeface="Arial"/>
              <a:buChar char="•"/>
            </a:pPr>
            <a:r>
              <a:rPr lang="en-US" sz="3025">
                <a:solidFill>
                  <a:srgbClr val="000000"/>
                </a:solidFill>
                <a:latin typeface="Poppins Light"/>
              </a:rPr>
              <a:t>Task flow = rolling dice!</a:t>
            </a:r>
          </a:p>
          <a:p>
            <a:pPr marL="653218" indent="-326609" lvl="1">
              <a:lnSpc>
                <a:spcPts val="4538"/>
              </a:lnSpc>
              <a:buFont typeface="Arial"/>
              <a:buChar char="•"/>
            </a:pPr>
            <a:r>
              <a:rPr lang="en-US" sz="3025">
                <a:solidFill>
                  <a:srgbClr val="000000"/>
                </a:solidFill>
                <a:latin typeface="Poppins Light"/>
              </a:rPr>
              <a:t>C</a:t>
            </a:r>
            <a:r>
              <a:rPr lang="en-US" sz="3025">
                <a:solidFill>
                  <a:srgbClr val="000000"/>
                </a:solidFill>
                <a:latin typeface="Poppins Light"/>
              </a:rPr>
              <a:t>entral to the idea of overcoming decision paralysis 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28700" y="4491948"/>
            <a:ext cx="2498209" cy="640410"/>
            <a:chOff x="0" y="0"/>
            <a:chExt cx="1868568" cy="47900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868569" cy="479003"/>
            </a:xfrm>
            <a:custGeom>
              <a:avLst/>
              <a:gdLst/>
              <a:ahLst/>
              <a:cxnLst/>
              <a:rect r="r" b="b" t="t" l="l"/>
              <a:pathLst>
                <a:path h="479003" w="1868569">
                  <a:moveTo>
                    <a:pt x="1665369" y="0"/>
                  </a:moveTo>
                  <a:cubicBezTo>
                    <a:pt x="1777593" y="0"/>
                    <a:pt x="1868569" y="107228"/>
                    <a:pt x="1868569" y="239501"/>
                  </a:cubicBezTo>
                  <a:cubicBezTo>
                    <a:pt x="1868569" y="371774"/>
                    <a:pt x="1777593" y="479003"/>
                    <a:pt x="1665369" y="479003"/>
                  </a:cubicBezTo>
                  <a:lnTo>
                    <a:pt x="203200" y="479003"/>
                  </a:lnTo>
                  <a:cubicBezTo>
                    <a:pt x="90976" y="479003"/>
                    <a:pt x="0" y="371774"/>
                    <a:pt x="0" y="239501"/>
                  </a:cubicBezTo>
                  <a:cubicBezTo>
                    <a:pt x="0" y="1072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7474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868568" cy="5361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FFFFFF"/>
                  </a:solidFill>
                  <a:latin typeface="Poppins Semi-Bold"/>
                </a:rPr>
                <a:t>Importance: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299832" y="846241"/>
            <a:ext cx="1705376" cy="1705376"/>
          </a:xfrm>
          <a:custGeom>
            <a:avLst/>
            <a:gdLst/>
            <a:ahLst/>
            <a:cxnLst/>
            <a:rect r="r" b="b" t="t" l="l"/>
            <a:pathLst>
              <a:path h="1705376" w="1705376">
                <a:moveTo>
                  <a:pt x="0" y="0"/>
                </a:moveTo>
                <a:lnTo>
                  <a:pt x="1705377" y="0"/>
                </a:lnTo>
                <a:lnTo>
                  <a:pt x="1705377" y="1705376"/>
                </a:lnTo>
                <a:lnTo>
                  <a:pt x="0" y="17053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856297" y="4657720"/>
            <a:ext cx="2772415" cy="2772415"/>
          </a:xfrm>
          <a:custGeom>
            <a:avLst/>
            <a:gdLst/>
            <a:ahLst/>
            <a:cxnLst/>
            <a:rect r="r" b="b" t="t" l="l"/>
            <a:pathLst>
              <a:path h="2772415" w="2772415">
                <a:moveTo>
                  <a:pt x="0" y="0"/>
                </a:moveTo>
                <a:lnTo>
                  <a:pt x="2772415" y="0"/>
                </a:lnTo>
                <a:lnTo>
                  <a:pt x="2772415" y="2772414"/>
                </a:lnTo>
                <a:lnTo>
                  <a:pt x="0" y="27724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409" t="-11061" r="-1795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518051" y="842169"/>
            <a:ext cx="1709449" cy="1709449"/>
          </a:xfrm>
          <a:custGeom>
            <a:avLst/>
            <a:gdLst/>
            <a:ahLst/>
            <a:cxnLst/>
            <a:rect r="r" b="b" t="t" l="l"/>
            <a:pathLst>
              <a:path h="1709449" w="1709449">
                <a:moveTo>
                  <a:pt x="0" y="0"/>
                </a:moveTo>
                <a:lnTo>
                  <a:pt x="1709448" y="0"/>
                </a:lnTo>
                <a:lnTo>
                  <a:pt x="1709448" y="1709448"/>
                </a:lnTo>
                <a:lnTo>
                  <a:pt x="0" y="17094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236" t="-2320" r="-14844" b="-3176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922775" y="846241"/>
            <a:ext cx="1677511" cy="1705376"/>
          </a:xfrm>
          <a:custGeom>
            <a:avLst/>
            <a:gdLst/>
            <a:ahLst/>
            <a:cxnLst/>
            <a:rect r="r" b="b" t="t" l="l"/>
            <a:pathLst>
              <a:path h="1705376" w="1677511">
                <a:moveTo>
                  <a:pt x="0" y="0"/>
                </a:moveTo>
                <a:lnTo>
                  <a:pt x="1677510" y="0"/>
                </a:lnTo>
                <a:lnTo>
                  <a:pt x="1677510" y="1705376"/>
                </a:lnTo>
                <a:lnTo>
                  <a:pt x="0" y="17053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873282" y="4657720"/>
            <a:ext cx="2772415" cy="2772415"/>
          </a:xfrm>
          <a:custGeom>
            <a:avLst/>
            <a:gdLst/>
            <a:ahLst/>
            <a:cxnLst/>
            <a:rect r="r" b="b" t="t" l="l"/>
            <a:pathLst>
              <a:path h="2772415" w="2772415">
                <a:moveTo>
                  <a:pt x="0" y="0"/>
                </a:moveTo>
                <a:lnTo>
                  <a:pt x="2772415" y="0"/>
                </a:lnTo>
                <a:lnTo>
                  <a:pt x="2772415" y="2772414"/>
                </a:lnTo>
                <a:lnTo>
                  <a:pt x="0" y="27724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-97907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763865" y="4657720"/>
            <a:ext cx="2772415" cy="2772415"/>
          </a:xfrm>
          <a:custGeom>
            <a:avLst/>
            <a:gdLst/>
            <a:ahLst/>
            <a:cxnLst/>
            <a:rect r="r" b="b" t="t" l="l"/>
            <a:pathLst>
              <a:path h="2772415" w="2772415">
                <a:moveTo>
                  <a:pt x="0" y="0"/>
                </a:moveTo>
                <a:lnTo>
                  <a:pt x="2772415" y="0"/>
                </a:lnTo>
                <a:lnTo>
                  <a:pt x="2772415" y="2772414"/>
                </a:lnTo>
                <a:lnTo>
                  <a:pt x="0" y="277241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4572" r="0" b="-2457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669755" y="4678657"/>
            <a:ext cx="2793582" cy="2793582"/>
          </a:xfrm>
          <a:custGeom>
            <a:avLst/>
            <a:gdLst/>
            <a:ahLst/>
            <a:cxnLst/>
            <a:rect r="r" b="b" t="t" l="l"/>
            <a:pathLst>
              <a:path h="2793582" w="2793582">
                <a:moveTo>
                  <a:pt x="0" y="0"/>
                </a:moveTo>
                <a:lnTo>
                  <a:pt x="2793582" y="0"/>
                </a:lnTo>
                <a:lnTo>
                  <a:pt x="2793582" y="2793582"/>
                </a:lnTo>
                <a:lnTo>
                  <a:pt x="0" y="27935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-1063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095985" y="3273420"/>
            <a:ext cx="12134130" cy="70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 spc="-125">
                <a:solidFill>
                  <a:srgbClr val="000000"/>
                </a:solidFill>
                <a:latin typeface="Poppins"/>
              </a:rPr>
              <a:t>our t</a:t>
            </a:r>
            <a:r>
              <a:rPr lang="en-US" sz="5000" spc="-125">
                <a:solidFill>
                  <a:srgbClr val="000000"/>
                </a:solidFill>
                <a:latin typeface="Poppins"/>
              </a:rPr>
              <a:t>eam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62000" y="561340"/>
            <a:ext cx="5255675" cy="561658"/>
            <a:chOff x="0" y="0"/>
            <a:chExt cx="7007567" cy="74887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-38100"/>
              <a:ext cx="4190392" cy="4182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Poppins Bold"/>
                </a:rPr>
                <a:t>turno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396663"/>
              <a:ext cx="7007567" cy="352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39"/>
                </a:lnSpc>
              </a:pPr>
              <a:r>
                <a:rPr lang="en-US" sz="1599" spc="39">
                  <a:solidFill>
                    <a:srgbClr val="545454"/>
                  </a:solidFill>
                  <a:latin typeface="Poppins Light"/>
                </a:rPr>
                <a:t>Presentation</a:t>
              </a:r>
              <a:r>
                <a:rPr lang="en-US" sz="1599" spc="39">
                  <a:solidFill>
                    <a:srgbClr val="545454"/>
                  </a:solidFill>
                  <a:latin typeface="Poppins Light"/>
                </a:rPr>
                <a:t> 1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6433755" y="2672042"/>
            <a:ext cx="1437531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Poppins Medium"/>
              </a:rPr>
              <a:t>Cecilia Conde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603259" y="2672042"/>
            <a:ext cx="1539032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Poppins Medium"/>
              </a:rPr>
              <a:t>Nazanin Soltan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659420" y="7767582"/>
            <a:ext cx="3166170" cy="1342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Poppins Bold"/>
              </a:rPr>
              <a:t>Malina Calarco</a:t>
            </a: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Poppins"/>
              </a:rPr>
              <a:t>Web + Mobile </a:t>
            </a:r>
            <a:r>
              <a:rPr lang="en-US" sz="1899">
                <a:solidFill>
                  <a:srgbClr val="000000"/>
                </a:solidFill>
                <a:latin typeface="Poppins"/>
              </a:rPr>
              <a:t>Developer</a:t>
            </a: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Poppins"/>
              </a:rPr>
              <a:t>UI/UX Designer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Poppins"/>
              </a:rPr>
              <a:t>Member of Fall 2023 Team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141959" y="2672042"/>
            <a:ext cx="1239143" cy="283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39"/>
              </a:lnSpc>
              <a:spcBef>
                <a:spcPct val="0"/>
              </a:spcBef>
            </a:pPr>
            <a:r>
              <a:rPr lang="en-US" sz="1599">
                <a:solidFill>
                  <a:srgbClr val="000000"/>
                </a:solidFill>
                <a:latin typeface="Poppins Medium"/>
              </a:rPr>
              <a:t>Pedro Civita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518051" y="278287"/>
            <a:ext cx="6625566" cy="3924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00"/>
              </a:lnSpc>
            </a:pPr>
            <a:r>
              <a:rPr lang="en-US" sz="2700" spc="-67">
                <a:solidFill>
                  <a:srgbClr val="545454"/>
                </a:solidFill>
                <a:latin typeface="Poppins"/>
              </a:rPr>
              <a:t>previous contributors (CS 147 Fall 2023)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89399" y="7767582"/>
            <a:ext cx="2921347" cy="1009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Poppins Bold"/>
              </a:rPr>
              <a:t>Abbie Maemoto</a:t>
            </a: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Poppins"/>
              </a:rPr>
              <a:t>Web + Mobile </a:t>
            </a:r>
            <a:r>
              <a:rPr lang="en-US" sz="1899">
                <a:solidFill>
                  <a:srgbClr val="000000"/>
                </a:solidFill>
                <a:latin typeface="Poppins"/>
              </a:rPr>
              <a:t>Developer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Poppins"/>
              </a:rPr>
              <a:t>UI/UX Designer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605937" y="7767582"/>
            <a:ext cx="2921347" cy="1009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Poppins Bold"/>
              </a:rPr>
              <a:t>Karina Li</a:t>
            </a: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Poppins"/>
              </a:rPr>
              <a:t>Web + Mobile </a:t>
            </a:r>
            <a:r>
              <a:rPr lang="en-US" sz="1899">
                <a:solidFill>
                  <a:srgbClr val="000000"/>
                </a:solidFill>
                <a:latin typeface="Poppins"/>
              </a:rPr>
              <a:t>Developer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Poppins"/>
              </a:rPr>
              <a:t>UI/UX Designer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98816" y="7767582"/>
            <a:ext cx="2921347" cy="10090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Poppins Bold"/>
              </a:rPr>
              <a:t>Caleb Liu</a:t>
            </a:r>
          </a:p>
          <a:p>
            <a:pPr algn="ctr">
              <a:lnSpc>
                <a:spcPts val="2659"/>
              </a:lnSpc>
            </a:pPr>
            <a:r>
              <a:rPr lang="en-US" sz="1899">
                <a:solidFill>
                  <a:srgbClr val="000000"/>
                </a:solidFill>
                <a:latin typeface="Poppins"/>
              </a:rPr>
              <a:t>Web + Mobile </a:t>
            </a:r>
            <a:r>
              <a:rPr lang="en-US" sz="1899">
                <a:solidFill>
                  <a:srgbClr val="000000"/>
                </a:solidFill>
                <a:latin typeface="Poppins"/>
              </a:rPr>
              <a:t>Developer</a:t>
            </a:r>
          </a:p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Poppins"/>
              </a:rPr>
              <a:t>UI/UX Designer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883986"/>
            <a:ext cx="674978" cy="674978"/>
          </a:xfrm>
          <a:custGeom>
            <a:avLst/>
            <a:gdLst/>
            <a:ahLst/>
            <a:cxnLst/>
            <a:rect r="r" b="b" t="t" l="l"/>
            <a:pathLst>
              <a:path h="674978" w="674978">
                <a:moveTo>
                  <a:pt x="0" y="0"/>
                </a:moveTo>
                <a:lnTo>
                  <a:pt x="674978" y="0"/>
                </a:lnTo>
                <a:lnTo>
                  <a:pt x="674978" y="674978"/>
                </a:lnTo>
                <a:lnTo>
                  <a:pt x="0" y="6749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011490" y="686279"/>
            <a:ext cx="3086100" cy="30861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E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90708" y="573863"/>
            <a:ext cx="186732" cy="18673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  <a:ln w="28575" cap="sq">
              <a:solidFill>
                <a:srgbClr val="008037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428807" y="3772379"/>
            <a:ext cx="5830493" cy="6112109"/>
          </a:xfrm>
          <a:custGeom>
            <a:avLst/>
            <a:gdLst/>
            <a:ahLst/>
            <a:cxnLst/>
            <a:rect r="r" b="b" t="t" l="l"/>
            <a:pathLst>
              <a:path h="6112109" w="5830493">
                <a:moveTo>
                  <a:pt x="0" y="0"/>
                </a:moveTo>
                <a:lnTo>
                  <a:pt x="5830493" y="0"/>
                </a:lnTo>
                <a:lnTo>
                  <a:pt x="5830493" y="6112109"/>
                </a:lnTo>
                <a:lnTo>
                  <a:pt x="0" y="61121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633136"/>
            <a:ext cx="9630365" cy="918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30"/>
              </a:lnSpc>
            </a:pPr>
            <a:r>
              <a:rPr lang="en-US" sz="6930" spc="-173">
                <a:solidFill>
                  <a:srgbClr val="000000"/>
                </a:solidFill>
                <a:latin typeface="Poppins Bold"/>
              </a:rPr>
              <a:t>High-Fi Prototype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25467" y="2846544"/>
            <a:ext cx="1395435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Poppins Bold"/>
              </a:rPr>
              <a:t>(b) Share the news with friends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4632" y="427199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spc="60">
                <a:solidFill>
                  <a:srgbClr val="000000"/>
                </a:solidFill>
                <a:latin typeface="Poppins Light"/>
              </a:rPr>
              <a:t>Current UI Description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84632" y="5370483"/>
            <a:ext cx="9638746" cy="1122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53218" indent="-326609" lvl="1">
              <a:lnSpc>
                <a:spcPts val="4538"/>
              </a:lnSpc>
              <a:buFont typeface="Arial"/>
              <a:buChar char="•"/>
            </a:pPr>
            <a:r>
              <a:rPr lang="en-US" sz="3025">
                <a:solidFill>
                  <a:srgbClr val="000000"/>
                </a:solidFill>
                <a:latin typeface="Poppins Light"/>
              </a:rPr>
              <a:t>Social, motivating, fun </a:t>
            </a:r>
          </a:p>
          <a:p>
            <a:pPr marL="653218" indent="-326609" lvl="1">
              <a:lnSpc>
                <a:spcPts val="4538"/>
              </a:lnSpc>
              <a:buFont typeface="Arial"/>
              <a:buChar char="•"/>
            </a:pPr>
            <a:r>
              <a:rPr lang="en-US" sz="3025">
                <a:solidFill>
                  <a:srgbClr val="000000"/>
                </a:solidFill>
                <a:latin typeface="Poppins Light"/>
              </a:rPr>
              <a:t>Can receive positive encouragement 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28700" y="4491948"/>
            <a:ext cx="2498209" cy="640410"/>
            <a:chOff x="0" y="0"/>
            <a:chExt cx="1868568" cy="4790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68569" cy="479003"/>
            </a:xfrm>
            <a:custGeom>
              <a:avLst/>
              <a:gdLst/>
              <a:ahLst/>
              <a:cxnLst/>
              <a:rect r="r" b="b" t="t" l="l"/>
              <a:pathLst>
                <a:path h="479003" w="1868569">
                  <a:moveTo>
                    <a:pt x="1665369" y="0"/>
                  </a:moveTo>
                  <a:cubicBezTo>
                    <a:pt x="1777593" y="0"/>
                    <a:pt x="1868569" y="107228"/>
                    <a:pt x="1868569" y="239501"/>
                  </a:cubicBezTo>
                  <a:cubicBezTo>
                    <a:pt x="1868569" y="371774"/>
                    <a:pt x="1777593" y="479003"/>
                    <a:pt x="1665369" y="479003"/>
                  </a:cubicBezTo>
                  <a:lnTo>
                    <a:pt x="203200" y="479003"/>
                  </a:lnTo>
                  <a:cubicBezTo>
                    <a:pt x="90976" y="479003"/>
                    <a:pt x="0" y="371774"/>
                    <a:pt x="0" y="239501"/>
                  </a:cubicBezTo>
                  <a:cubicBezTo>
                    <a:pt x="0" y="1072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747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868568" cy="5361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FFFFFF"/>
                  </a:solidFill>
                  <a:latin typeface="Poppins Semi-Bold"/>
                </a:rPr>
                <a:t>Importance:</a:t>
              </a: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708" y="573863"/>
            <a:ext cx="186732" cy="18673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  <a:ln w="28575" cap="sq">
              <a:solidFill>
                <a:srgbClr val="008037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011490" y="686279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2883986"/>
            <a:ext cx="674978" cy="674978"/>
          </a:xfrm>
          <a:custGeom>
            <a:avLst/>
            <a:gdLst/>
            <a:ahLst/>
            <a:cxnLst/>
            <a:rect r="r" b="b" t="t" l="l"/>
            <a:pathLst>
              <a:path h="674978" w="674978">
                <a:moveTo>
                  <a:pt x="0" y="0"/>
                </a:moveTo>
                <a:lnTo>
                  <a:pt x="674978" y="0"/>
                </a:lnTo>
                <a:lnTo>
                  <a:pt x="674978" y="674978"/>
                </a:lnTo>
                <a:lnTo>
                  <a:pt x="0" y="6749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353767" y="3772379"/>
            <a:ext cx="10401545" cy="5495498"/>
          </a:xfrm>
          <a:custGeom>
            <a:avLst/>
            <a:gdLst/>
            <a:ahLst/>
            <a:cxnLst/>
            <a:rect r="r" b="b" t="t" l="l"/>
            <a:pathLst>
              <a:path h="5495498" w="10401545">
                <a:moveTo>
                  <a:pt x="0" y="0"/>
                </a:moveTo>
                <a:lnTo>
                  <a:pt x="10401545" y="0"/>
                </a:lnTo>
                <a:lnTo>
                  <a:pt x="10401545" y="5495498"/>
                </a:lnTo>
                <a:lnTo>
                  <a:pt x="0" y="54954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633136"/>
            <a:ext cx="9630365" cy="918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30"/>
              </a:lnSpc>
            </a:pPr>
            <a:r>
              <a:rPr lang="en-US" sz="6930" spc="-173">
                <a:solidFill>
                  <a:srgbClr val="000000"/>
                </a:solidFill>
                <a:latin typeface="Poppins Bold"/>
              </a:rPr>
              <a:t>High-Fi Prototype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4632" y="427199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spc="60">
                <a:solidFill>
                  <a:srgbClr val="000000"/>
                </a:solidFill>
                <a:latin typeface="Poppins Light"/>
              </a:rPr>
              <a:t>Current UI Description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25467" y="2846544"/>
            <a:ext cx="1395435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Poppins Bold"/>
              </a:rPr>
              <a:t>(a) Create a new activity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84632" y="5370483"/>
            <a:ext cx="6320446" cy="1694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53218" indent="-326609" lvl="1">
              <a:lnSpc>
                <a:spcPts val="4538"/>
              </a:lnSpc>
              <a:buFont typeface="Arial"/>
              <a:buChar char="•"/>
            </a:pPr>
            <a:r>
              <a:rPr lang="en-US" sz="3025">
                <a:solidFill>
                  <a:srgbClr val="000000"/>
                </a:solidFill>
                <a:latin typeface="Poppins Light"/>
              </a:rPr>
              <a:t>Need activities to roll dice!</a:t>
            </a:r>
          </a:p>
          <a:p>
            <a:pPr marL="653218" indent="-326609" lvl="1">
              <a:lnSpc>
                <a:spcPts val="4538"/>
              </a:lnSpc>
              <a:buFont typeface="Arial"/>
              <a:buChar char="•"/>
            </a:pPr>
            <a:r>
              <a:rPr lang="en-US" sz="3025">
                <a:solidFill>
                  <a:srgbClr val="000000"/>
                </a:solidFill>
                <a:latin typeface="Poppins Light"/>
              </a:rPr>
              <a:t>User gets to decide how they use the app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28700" y="4491948"/>
            <a:ext cx="2498209" cy="640410"/>
            <a:chOff x="0" y="0"/>
            <a:chExt cx="1868568" cy="4790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68569" cy="479003"/>
            </a:xfrm>
            <a:custGeom>
              <a:avLst/>
              <a:gdLst/>
              <a:ahLst/>
              <a:cxnLst/>
              <a:rect r="r" b="b" t="t" l="l"/>
              <a:pathLst>
                <a:path h="479003" w="1868569">
                  <a:moveTo>
                    <a:pt x="1665369" y="0"/>
                  </a:moveTo>
                  <a:cubicBezTo>
                    <a:pt x="1777593" y="0"/>
                    <a:pt x="1868569" y="107228"/>
                    <a:pt x="1868569" y="239501"/>
                  </a:cubicBezTo>
                  <a:cubicBezTo>
                    <a:pt x="1868569" y="371774"/>
                    <a:pt x="1777593" y="479003"/>
                    <a:pt x="1665369" y="479003"/>
                  </a:cubicBezTo>
                  <a:lnTo>
                    <a:pt x="203200" y="479003"/>
                  </a:lnTo>
                  <a:cubicBezTo>
                    <a:pt x="90976" y="479003"/>
                    <a:pt x="0" y="371774"/>
                    <a:pt x="0" y="239501"/>
                  </a:cubicBezTo>
                  <a:cubicBezTo>
                    <a:pt x="0" y="1072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747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868568" cy="5361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FFFFFF"/>
                  </a:solidFill>
                  <a:latin typeface="Poppins Semi-Bold"/>
                </a:rPr>
                <a:t>Importance:</a:t>
              </a:r>
            </a:p>
          </p:txBody>
        </p:sp>
      </p:grp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708" y="573863"/>
            <a:ext cx="186732" cy="18673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  <a:ln w="28575" cap="sq">
              <a:solidFill>
                <a:srgbClr val="008037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011490" y="686279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E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28700" y="2883986"/>
            <a:ext cx="674978" cy="674978"/>
          </a:xfrm>
          <a:custGeom>
            <a:avLst/>
            <a:gdLst/>
            <a:ahLst/>
            <a:cxnLst/>
            <a:rect r="r" b="b" t="t" l="l"/>
            <a:pathLst>
              <a:path h="674978" w="674978">
                <a:moveTo>
                  <a:pt x="0" y="0"/>
                </a:moveTo>
                <a:lnTo>
                  <a:pt x="674978" y="0"/>
                </a:lnTo>
                <a:lnTo>
                  <a:pt x="674978" y="674978"/>
                </a:lnTo>
                <a:lnTo>
                  <a:pt x="0" y="6749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939721" y="4157673"/>
            <a:ext cx="5504462" cy="5814573"/>
          </a:xfrm>
          <a:custGeom>
            <a:avLst/>
            <a:gdLst/>
            <a:ahLst/>
            <a:cxnLst/>
            <a:rect r="r" b="b" t="t" l="l"/>
            <a:pathLst>
              <a:path h="5814573" w="5504462">
                <a:moveTo>
                  <a:pt x="0" y="0"/>
                </a:moveTo>
                <a:lnTo>
                  <a:pt x="5504463" y="0"/>
                </a:lnTo>
                <a:lnTo>
                  <a:pt x="5504463" y="5814573"/>
                </a:lnTo>
                <a:lnTo>
                  <a:pt x="0" y="58145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633136"/>
            <a:ext cx="9630365" cy="918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30"/>
              </a:lnSpc>
            </a:pPr>
            <a:r>
              <a:rPr lang="en-US" sz="6930" spc="-173">
                <a:solidFill>
                  <a:srgbClr val="000000"/>
                </a:solidFill>
                <a:latin typeface="Poppins Bold"/>
              </a:rPr>
              <a:t>High-Fi Prototype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4632" y="427199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spc="60">
                <a:solidFill>
                  <a:srgbClr val="000000"/>
                </a:solidFill>
                <a:latin typeface="Poppins Light"/>
              </a:rPr>
              <a:t>Current UI Description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25467" y="2846544"/>
            <a:ext cx="1395435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Poppins Bold"/>
              </a:rPr>
              <a:t>(b) Check your activities’ progress &amp; statistics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84632" y="5370483"/>
            <a:ext cx="9874433" cy="1122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53218" indent="-326609" lvl="1">
              <a:lnSpc>
                <a:spcPts val="4538"/>
              </a:lnSpc>
              <a:buFont typeface="Arial"/>
              <a:buChar char="•"/>
            </a:pPr>
            <a:r>
              <a:rPr lang="en-US" sz="3025">
                <a:solidFill>
                  <a:srgbClr val="000000"/>
                </a:solidFill>
                <a:latin typeface="Poppins Light"/>
              </a:rPr>
              <a:t>Incentivizes habitual app use</a:t>
            </a:r>
          </a:p>
          <a:p>
            <a:pPr marL="653218" indent="-326609" lvl="1">
              <a:lnSpc>
                <a:spcPts val="4538"/>
              </a:lnSpc>
              <a:buFont typeface="Arial"/>
              <a:buChar char="•"/>
            </a:pPr>
            <a:r>
              <a:rPr lang="en-US" sz="3025">
                <a:solidFill>
                  <a:srgbClr val="000000"/>
                </a:solidFill>
                <a:latin typeface="Poppins Light"/>
              </a:rPr>
              <a:t>Nice to have for stats-driven users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28700" y="4491948"/>
            <a:ext cx="2498209" cy="640410"/>
            <a:chOff x="0" y="0"/>
            <a:chExt cx="1868568" cy="4790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68569" cy="479003"/>
            </a:xfrm>
            <a:custGeom>
              <a:avLst/>
              <a:gdLst/>
              <a:ahLst/>
              <a:cxnLst/>
              <a:rect r="r" b="b" t="t" l="l"/>
              <a:pathLst>
                <a:path h="479003" w="1868569">
                  <a:moveTo>
                    <a:pt x="1665369" y="0"/>
                  </a:moveTo>
                  <a:cubicBezTo>
                    <a:pt x="1777593" y="0"/>
                    <a:pt x="1868569" y="107228"/>
                    <a:pt x="1868569" y="239501"/>
                  </a:cubicBezTo>
                  <a:cubicBezTo>
                    <a:pt x="1868569" y="371774"/>
                    <a:pt x="1777593" y="479003"/>
                    <a:pt x="1665369" y="479003"/>
                  </a:cubicBezTo>
                  <a:lnTo>
                    <a:pt x="203200" y="479003"/>
                  </a:lnTo>
                  <a:cubicBezTo>
                    <a:pt x="90976" y="479003"/>
                    <a:pt x="0" y="371774"/>
                    <a:pt x="0" y="239501"/>
                  </a:cubicBezTo>
                  <a:cubicBezTo>
                    <a:pt x="0" y="1072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747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868568" cy="5361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FFFFFF"/>
                  </a:solidFill>
                  <a:latin typeface="Poppins Semi-Bold"/>
                </a:rPr>
                <a:t>Importance:</a:t>
              </a:r>
            </a:p>
          </p:txBody>
        </p:sp>
      </p:grp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11490" y="686279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2903365"/>
            <a:ext cx="674978" cy="674978"/>
          </a:xfrm>
          <a:custGeom>
            <a:avLst/>
            <a:gdLst/>
            <a:ahLst/>
            <a:cxnLst/>
            <a:rect r="r" b="b" t="t" l="l"/>
            <a:pathLst>
              <a:path h="674978" w="674978">
                <a:moveTo>
                  <a:pt x="0" y="0"/>
                </a:moveTo>
                <a:lnTo>
                  <a:pt x="674978" y="0"/>
                </a:lnTo>
                <a:lnTo>
                  <a:pt x="674978" y="674978"/>
                </a:lnTo>
                <a:lnTo>
                  <a:pt x="0" y="6749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490708" y="573863"/>
            <a:ext cx="186732" cy="18673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  <a:ln w="28575" cap="sq">
              <a:solidFill>
                <a:srgbClr val="008037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7235461" y="4143854"/>
            <a:ext cx="10638158" cy="5658986"/>
          </a:xfrm>
          <a:custGeom>
            <a:avLst/>
            <a:gdLst/>
            <a:ahLst/>
            <a:cxnLst/>
            <a:rect r="r" b="b" t="t" l="l"/>
            <a:pathLst>
              <a:path h="5658986" w="10638158">
                <a:moveTo>
                  <a:pt x="0" y="0"/>
                </a:moveTo>
                <a:lnTo>
                  <a:pt x="10638158" y="0"/>
                </a:lnTo>
                <a:lnTo>
                  <a:pt x="10638158" y="5658986"/>
                </a:lnTo>
                <a:lnTo>
                  <a:pt x="0" y="565898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633136"/>
            <a:ext cx="9630365" cy="918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30"/>
              </a:lnSpc>
            </a:pPr>
            <a:r>
              <a:rPr lang="en-US" sz="6930" spc="-173">
                <a:solidFill>
                  <a:srgbClr val="000000"/>
                </a:solidFill>
                <a:latin typeface="Poppins Bold"/>
              </a:rPr>
              <a:t>High-Fi Prototype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25467" y="2846544"/>
            <a:ext cx="1395435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Poppins Bold"/>
              </a:rPr>
              <a:t>Interact with user posts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4632" y="427199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spc="60">
                <a:solidFill>
                  <a:srgbClr val="000000"/>
                </a:solidFill>
                <a:latin typeface="Poppins Light"/>
              </a:rPr>
              <a:t>Current UI Description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84632" y="5370483"/>
            <a:ext cx="6320446" cy="1694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53218" indent="-326609" lvl="1">
              <a:lnSpc>
                <a:spcPts val="4538"/>
              </a:lnSpc>
              <a:buFont typeface="Arial"/>
              <a:buChar char="•"/>
            </a:pPr>
            <a:r>
              <a:rPr lang="en-US" sz="3025">
                <a:solidFill>
                  <a:srgbClr val="000000"/>
                </a:solidFill>
                <a:latin typeface="Poppins Light"/>
              </a:rPr>
              <a:t>Social and interactive</a:t>
            </a:r>
          </a:p>
          <a:p>
            <a:pPr marL="653218" indent="-326609" lvl="1">
              <a:lnSpc>
                <a:spcPts val="4538"/>
              </a:lnSpc>
              <a:buFont typeface="Arial"/>
              <a:buChar char="•"/>
            </a:pPr>
            <a:r>
              <a:rPr lang="en-US" sz="3025">
                <a:solidFill>
                  <a:srgbClr val="000000"/>
                </a:solidFill>
                <a:latin typeface="Poppins Light"/>
              </a:rPr>
              <a:t>Celebrate others’ accomplishments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28700" y="4491948"/>
            <a:ext cx="2498209" cy="640410"/>
            <a:chOff x="0" y="0"/>
            <a:chExt cx="1868568" cy="4790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868569" cy="479003"/>
            </a:xfrm>
            <a:custGeom>
              <a:avLst/>
              <a:gdLst/>
              <a:ahLst/>
              <a:cxnLst/>
              <a:rect r="r" b="b" t="t" l="l"/>
              <a:pathLst>
                <a:path h="479003" w="1868569">
                  <a:moveTo>
                    <a:pt x="1665369" y="0"/>
                  </a:moveTo>
                  <a:cubicBezTo>
                    <a:pt x="1777593" y="0"/>
                    <a:pt x="1868569" y="107228"/>
                    <a:pt x="1868569" y="239501"/>
                  </a:cubicBezTo>
                  <a:cubicBezTo>
                    <a:pt x="1868569" y="371774"/>
                    <a:pt x="1777593" y="479003"/>
                    <a:pt x="1665369" y="479003"/>
                  </a:cubicBezTo>
                  <a:lnTo>
                    <a:pt x="203200" y="479003"/>
                  </a:lnTo>
                  <a:cubicBezTo>
                    <a:pt x="90976" y="479003"/>
                    <a:pt x="0" y="371774"/>
                    <a:pt x="0" y="239501"/>
                  </a:cubicBezTo>
                  <a:cubicBezTo>
                    <a:pt x="0" y="1072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7474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1868568" cy="5361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FFFFFF"/>
                  </a:solidFill>
                  <a:latin typeface="Poppins Semi-Bold"/>
                </a:rPr>
                <a:t>Importance: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22317" y="1391329"/>
            <a:ext cx="3714649" cy="7504341"/>
          </a:xfrm>
          <a:custGeom>
            <a:avLst/>
            <a:gdLst/>
            <a:ahLst/>
            <a:cxnLst/>
            <a:rect r="r" b="b" t="t" l="l"/>
            <a:pathLst>
              <a:path h="7504341" w="3714649">
                <a:moveTo>
                  <a:pt x="0" y="0"/>
                </a:moveTo>
                <a:lnTo>
                  <a:pt x="3714649" y="0"/>
                </a:lnTo>
                <a:lnTo>
                  <a:pt x="3714649" y="7504342"/>
                </a:lnTo>
                <a:lnTo>
                  <a:pt x="0" y="75043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78484" y="2690824"/>
            <a:ext cx="8439527" cy="816643"/>
            <a:chOff x="0" y="0"/>
            <a:chExt cx="11252703" cy="1088857"/>
          </a:xfrm>
        </p:grpSpPr>
        <p:sp>
          <p:nvSpPr>
            <p:cNvPr name="AutoShape 4" id="4"/>
            <p:cNvSpPr/>
            <p:nvPr/>
          </p:nvSpPr>
          <p:spPr>
            <a:xfrm>
              <a:off x="1269158" y="702309"/>
              <a:ext cx="9983546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" id="5"/>
            <p:cNvGrpSpPr/>
            <p:nvPr/>
          </p:nvGrpSpPr>
          <p:grpSpPr>
            <a:xfrm rot="0">
              <a:off x="4067560" y="119352"/>
              <a:ext cx="248976" cy="248976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>
                <a:solidFill>
                  <a:srgbClr val="FFBD59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4507036" y="-95250"/>
              <a:ext cx="6745667" cy="5829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oppins"/>
                </a:rPr>
                <a:t>Design Evolution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14161"/>
              <a:ext cx="746810" cy="874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16"/>
                </a:lnSpc>
                <a:spcBef>
                  <a:spcPct val="0"/>
                </a:spcBef>
              </a:pPr>
              <a:r>
                <a:rPr lang="en-US" sz="3797">
                  <a:solidFill>
                    <a:srgbClr val="FF7474"/>
                  </a:solidFill>
                  <a:latin typeface="Poppins Medium"/>
                </a:rPr>
                <a:t>1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575006" y="4152677"/>
            <a:ext cx="8543005" cy="816677"/>
            <a:chOff x="0" y="0"/>
            <a:chExt cx="11390674" cy="1088902"/>
          </a:xfrm>
        </p:grpSpPr>
        <p:sp>
          <p:nvSpPr>
            <p:cNvPr name="AutoShape 11" id="11"/>
            <p:cNvSpPr/>
            <p:nvPr/>
          </p:nvSpPr>
          <p:spPr>
            <a:xfrm>
              <a:off x="1407128" y="702309"/>
              <a:ext cx="9983546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2" id="12"/>
            <p:cNvSpPr txBox="true"/>
            <p:nvPr/>
          </p:nvSpPr>
          <p:spPr>
            <a:xfrm rot="0">
              <a:off x="4645006" y="-95250"/>
              <a:ext cx="6745667" cy="5829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oppins"/>
                </a:rPr>
                <a:t>Current UI Description</a:t>
              </a:r>
            </a:p>
          </p:txBody>
        </p:sp>
        <p:grpSp>
          <p:nvGrpSpPr>
            <p:cNvPr name="Group 13" id="13"/>
            <p:cNvGrpSpPr/>
            <p:nvPr/>
          </p:nvGrpSpPr>
          <p:grpSpPr>
            <a:xfrm rot="0">
              <a:off x="4205531" y="119352"/>
              <a:ext cx="248976" cy="248976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>
                <a:solidFill>
                  <a:srgbClr val="008037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0" y="214116"/>
              <a:ext cx="1079028" cy="8747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12"/>
                </a:lnSpc>
                <a:spcBef>
                  <a:spcPct val="0"/>
                </a:spcBef>
              </a:pPr>
              <a:r>
                <a:rPr lang="en-US" sz="3794">
                  <a:solidFill>
                    <a:srgbClr val="FF7474"/>
                  </a:solidFill>
                  <a:latin typeface="Poppins Medium"/>
                </a:rPr>
                <a:t>2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624572" y="5617054"/>
            <a:ext cx="8493439" cy="765242"/>
            <a:chOff x="0" y="0"/>
            <a:chExt cx="11324585" cy="1020322"/>
          </a:xfrm>
        </p:grpSpPr>
        <p:sp>
          <p:nvSpPr>
            <p:cNvPr name="AutoShape 18" id="18"/>
            <p:cNvSpPr/>
            <p:nvPr/>
          </p:nvSpPr>
          <p:spPr>
            <a:xfrm>
              <a:off x="1341039" y="633729"/>
              <a:ext cx="9983546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4578917" y="-95250"/>
              <a:ext cx="6745667" cy="5829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oppins Bold"/>
                </a:rPr>
                <a:t>Demo</a:t>
              </a:r>
            </a:p>
          </p:txBody>
        </p:sp>
        <p:grpSp>
          <p:nvGrpSpPr>
            <p:cNvPr name="Group 20" id="20"/>
            <p:cNvGrpSpPr/>
            <p:nvPr/>
          </p:nvGrpSpPr>
          <p:grpSpPr>
            <a:xfrm rot="0">
              <a:off x="4192317" y="119352"/>
              <a:ext cx="248976" cy="248976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7474"/>
              </a:solidFill>
              <a:ln w="28575" cap="sq">
                <a:solidFill>
                  <a:srgbClr val="FF1616"/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0" y="145536"/>
              <a:ext cx="946850" cy="8747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12"/>
                </a:lnSpc>
                <a:spcBef>
                  <a:spcPct val="0"/>
                </a:spcBef>
              </a:pPr>
              <a:r>
                <a:rPr lang="en-US" sz="3794">
                  <a:solidFill>
                    <a:srgbClr val="FF7474"/>
                  </a:solidFill>
                  <a:latin typeface="Poppins Medium"/>
                </a:rPr>
                <a:t>3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607515" y="7029995"/>
            <a:ext cx="8510496" cy="753244"/>
            <a:chOff x="0" y="0"/>
            <a:chExt cx="11347328" cy="1004326"/>
          </a:xfrm>
        </p:grpSpPr>
        <p:sp>
          <p:nvSpPr>
            <p:cNvPr name="AutoShape 25" id="25"/>
            <p:cNvSpPr/>
            <p:nvPr/>
          </p:nvSpPr>
          <p:spPr>
            <a:xfrm>
              <a:off x="1363782" y="617733"/>
              <a:ext cx="9983546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6" id="26"/>
            <p:cNvSpPr txBox="true"/>
            <p:nvPr/>
          </p:nvSpPr>
          <p:spPr>
            <a:xfrm rot="0">
              <a:off x="4601661" y="-95250"/>
              <a:ext cx="6745667" cy="5829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oppins"/>
                </a:rPr>
                <a:t>Future Direction + Next Steps</a:t>
              </a:r>
            </a:p>
          </p:txBody>
        </p:sp>
        <p:grpSp>
          <p:nvGrpSpPr>
            <p:cNvPr name="Group 27" id="27"/>
            <p:cNvGrpSpPr/>
            <p:nvPr/>
          </p:nvGrpSpPr>
          <p:grpSpPr>
            <a:xfrm rot="0">
              <a:off x="4215060" y="119352"/>
              <a:ext cx="248976" cy="248976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 w="28575" cap="sq">
                <a:solidFill>
                  <a:srgbClr val="5E17EB"/>
                </a:solidFill>
                <a:prstDash val="solid"/>
                <a:miter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0" y="129539"/>
              <a:ext cx="936059" cy="8747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12"/>
                </a:lnSpc>
                <a:spcBef>
                  <a:spcPct val="0"/>
                </a:spcBef>
              </a:pPr>
              <a:r>
                <a:rPr lang="en-US" sz="3794">
                  <a:solidFill>
                    <a:srgbClr val="FF7474"/>
                  </a:solidFill>
                  <a:latin typeface="Poppins Medium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042704" y="549516"/>
            <a:ext cx="4202592" cy="9187968"/>
            <a:chOff x="0" y="0"/>
            <a:chExt cx="4762500" cy="104120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762500" cy="10412075"/>
            </a:xfrm>
            <a:custGeom>
              <a:avLst/>
              <a:gdLst/>
              <a:ahLst/>
              <a:cxnLst/>
              <a:rect r="r" b="b" t="t" l="l"/>
              <a:pathLst>
                <a:path h="10412075" w="4762500">
                  <a:moveTo>
                    <a:pt x="4762500" y="253953"/>
                  </a:moveTo>
                  <a:lnTo>
                    <a:pt x="4762500" y="10155557"/>
                  </a:lnTo>
                  <a:cubicBezTo>
                    <a:pt x="4762500" y="10297283"/>
                    <a:pt x="4648835" y="10412075"/>
                    <a:pt x="4508500" y="10412075"/>
                  </a:cubicBezTo>
                  <a:lnTo>
                    <a:pt x="254000" y="10412075"/>
                  </a:lnTo>
                  <a:cubicBezTo>
                    <a:pt x="113665" y="10412075"/>
                    <a:pt x="0" y="10297283"/>
                    <a:pt x="0" y="10155557"/>
                  </a:cubicBezTo>
                  <a:lnTo>
                    <a:pt x="0" y="253953"/>
                  </a:lnTo>
                  <a:cubicBezTo>
                    <a:pt x="0" y="123898"/>
                    <a:pt x="95885" y="16802"/>
                    <a:pt x="219964" y="0"/>
                  </a:cubicBezTo>
                  <a:lnTo>
                    <a:pt x="4542536" y="0"/>
                  </a:lnTo>
                  <a:cubicBezTo>
                    <a:pt x="4666615" y="16802"/>
                    <a:pt x="4762500" y="123898"/>
                    <a:pt x="4762500" y="253953"/>
                  </a:cubicBezTo>
                  <a:close/>
                </a:path>
              </a:pathLst>
            </a:custGeom>
            <a:blipFill>
              <a:blip r:embed="rId2"/>
              <a:stretch>
                <a:fillRect l="-6504" t="-3120" r="-6219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6808427" y="425171"/>
            <a:ext cx="4671145" cy="9436657"/>
          </a:xfrm>
          <a:custGeom>
            <a:avLst/>
            <a:gdLst/>
            <a:ahLst/>
            <a:cxnLst/>
            <a:rect r="r" b="b" t="t" l="l"/>
            <a:pathLst>
              <a:path h="9436657" w="4671145">
                <a:moveTo>
                  <a:pt x="0" y="0"/>
                </a:moveTo>
                <a:lnTo>
                  <a:pt x="4671146" y="0"/>
                </a:lnTo>
                <a:lnTo>
                  <a:pt x="4671146" y="9436658"/>
                </a:lnTo>
                <a:lnTo>
                  <a:pt x="0" y="94366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90708" y="573863"/>
            <a:ext cx="186732" cy="186732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  <a:ln w="28575" cap="sq">
              <a:solidFill>
                <a:srgbClr val="008037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784632" y="427199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spc="60">
                <a:solidFill>
                  <a:srgbClr val="000000"/>
                </a:solidFill>
                <a:latin typeface="Poppins Light"/>
              </a:rPr>
              <a:t>Demo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490708" y="573863"/>
            <a:ext cx="186732" cy="186732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474"/>
            </a:solidFill>
            <a:ln w="28575" cap="sq">
              <a:solidFill>
                <a:srgbClr val="FF1616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22317" y="1391329"/>
            <a:ext cx="3714649" cy="7504341"/>
          </a:xfrm>
          <a:custGeom>
            <a:avLst/>
            <a:gdLst/>
            <a:ahLst/>
            <a:cxnLst/>
            <a:rect r="r" b="b" t="t" l="l"/>
            <a:pathLst>
              <a:path h="7504341" w="3714649">
                <a:moveTo>
                  <a:pt x="0" y="0"/>
                </a:moveTo>
                <a:lnTo>
                  <a:pt x="3714649" y="0"/>
                </a:lnTo>
                <a:lnTo>
                  <a:pt x="3714649" y="7504342"/>
                </a:lnTo>
                <a:lnTo>
                  <a:pt x="0" y="75043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78484" y="2690824"/>
            <a:ext cx="8439527" cy="816643"/>
            <a:chOff x="0" y="0"/>
            <a:chExt cx="11252703" cy="1088857"/>
          </a:xfrm>
        </p:grpSpPr>
        <p:sp>
          <p:nvSpPr>
            <p:cNvPr name="AutoShape 4" id="4"/>
            <p:cNvSpPr/>
            <p:nvPr/>
          </p:nvSpPr>
          <p:spPr>
            <a:xfrm>
              <a:off x="1269158" y="702309"/>
              <a:ext cx="9983546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" id="5"/>
            <p:cNvGrpSpPr/>
            <p:nvPr/>
          </p:nvGrpSpPr>
          <p:grpSpPr>
            <a:xfrm rot="0">
              <a:off x="4067560" y="119352"/>
              <a:ext cx="248976" cy="248976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>
                <a:solidFill>
                  <a:srgbClr val="FFBD59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4507036" y="-95250"/>
              <a:ext cx="6745667" cy="5829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oppins"/>
                </a:rPr>
                <a:t>Design Evolution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14161"/>
              <a:ext cx="746810" cy="874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16"/>
                </a:lnSpc>
                <a:spcBef>
                  <a:spcPct val="0"/>
                </a:spcBef>
              </a:pPr>
              <a:r>
                <a:rPr lang="en-US" sz="3797">
                  <a:solidFill>
                    <a:srgbClr val="FF7474"/>
                  </a:solidFill>
                  <a:latin typeface="Poppins Medium"/>
                </a:rPr>
                <a:t>1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575006" y="4152677"/>
            <a:ext cx="8543005" cy="816677"/>
            <a:chOff x="0" y="0"/>
            <a:chExt cx="11390674" cy="1088902"/>
          </a:xfrm>
        </p:grpSpPr>
        <p:sp>
          <p:nvSpPr>
            <p:cNvPr name="AutoShape 11" id="11"/>
            <p:cNvSpPr/>
            <p:nvPr/>
          </p:nvSpPr>
          <p:spPr>
            <a:xfrm>
              <a:off x="1407128" y="702309"/>
              <a:ext cx="9983546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2" id="12"/>
            <p:cNvSpPr txBox="true"/>
            <p:nvPr/>
          </p:nvSpPr>
          <p:spPr>
            <a:xfrm rot="0">
              <a:off x="4645006" y="-95250"/>
              <a:ext cx="6745667" cy="5829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oppins"/>
                </a:rPr>
                <a:t>Current UI Description</a:t>
              </a:r>
            </a:p>
          </p:txBody>
        </p:sp>
        <p:grpSp>
          <p:nvGrpSpPr>
            <p:cNvPr name="Group 13" id="13"/>
            <p:cNvGrpSpPr/>
            <p:nvPr/>
          </p:nvGrpSpPr>
          <p:grpSpPr>
            <a:xfrm rot="0">
              <a:off x="4205531" y="119352"/>
              <a:ext cx="248976" cy="248976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>
                <a:solidFill>
                  <a:srgbClr val="008037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0" y="214116"/>
              <a:ext cx="1079028" cy="8747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12"/>
                </a:lnSpc>
                <a:spcBef>
                  <a:spcPct val="0"/>
                </a:spcBef>
              </a:pPr>
              <a:r>
                <a:rPr lang="en-US" sz="3794">
                  <a:solidFill>
                    <a:srgbClr val="FF7474"/>
                  </a:solidFill>
                  <a:latin typeface="Poppins Medium"/>
                </a:rPr>
                <a:t>2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624572" y="5617054"/>
            <a:ext cx="8493439" cy="765242"/>
            <a:chOff x="0" y="0"/>
            <a:chExt cx="11324585" cy="1020322"/>
          </a:xfrm>
        </p:grpSpPr>
        <p:sp>
          <p:nvSpPr>
            <p:cNvPr name="AutoShape 18" id="18"/>
            <p:cNvSpPr/>
            <p:nvPr/>
          </p:nvSpPr>
          <p:spPr>
            <a:xfrm>
              <a:off x="1341039" y="633729"/>
              <a:ext cx="9983546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4578917" y="-95250"/>
              <a:ext cx="6745667" cy="5829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oppins"/>
                </a:rPr>
                <a:t>Demo</a:t>
              </a:r>
            </a:p>
          </p:txBody>
        </p:sp>
        <p:grpSp>
          <p:nvGrpSpPr>
            <p:cNvPr name="Group 20" id="20"/>
            <p:cNvGrpSpPr/>
            <p:nvPr/>
          </p:nvGrpSpPr>
          <p:grpSpPr>
            <a:xfrm rot="0">
              <a:off x="4192317" y="119352"/>
              <a:ext cx="248976" cy="248976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7474"/>
              </a:solidFill>
              <a:ln w="28575" cap="sq">
                <a:solidFill>
                  <a:srgbClr val="FF1616"/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0" y="145536"/>
              <a:ext cx="946850" cy="8747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12"/>
                </a:lnSpc>
                <a:spcBef>
                  <a:spcPct val="0"/>
                </a:spcBef>
              </a:pPr>
              <a:r>
                <a:rPr lang="en-US" sz="3794">
                  <a:solidFill>
                    <a:srgbClr val="FF7474"/>
                  </a:solidFill>
                  <a:latin typeface="Poppins Medium"/>
                </a:rPr>
                <a:t>3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607515" y="7029995"/>
            <a:ext cx="8510496" cy="753244"/>
            <a:chOff x="0" y="0"/>
            <a:chExt cx="11347328" cy="1004326"/>
          </a:xfrm>
        </p:grpSpPr>
        <p:sp>
          <p:nvSpPr>
            <p:cNvPr name="AutoShape 25" id="25"/>
            <p:cNvSpPr/>
            <p:nvPr/>
          </p:nvSpPr>
          <p:spPr>
            <a:xfrm>
              <a:off x="1363782" y="617733"/>
              <a:ext cx="9983546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6" id="26"/>
            <p:cNvSpPr txBox="true"/>
            <p:nvPr/>
          </p:nvSpPr>
          <p:spPr>
            <a:xfrm rot="0">
              <a:off x="4601661" y="-95250"/>
              <a:ext cx="6745667" cy="5829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oppins Bold"/>
                </a:rPr>
                <a:t>Future Direction + Next Steps</a:t>
              </a:r>
            </a:p>
          </p:txBody>
        </p:sp>
        <p:grpSp>
          <p:nvGrpSpPr>
            <p:cNvPr name="Group 27" id="27"/>
            <p:cNvGrpSpPr/>
            <p:nvPr/>
          </p:nvGrpSpPr>
          <p:grpSpPr>
            <a:xfrm rot="0">
              <a:off x="4215060" y="119352"/>
              <a:ext cx="248976" cy="248976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 w="28575" cap="sq">
                <a:solidFill>
                  <a:srgbClr val="5E17EB"/>
                </a:solidFill>
                <a:prstDash val="solid"/>
                <a:miter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0" y="129539"/>
              <a:ext cx="936059" cy="8747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12"/>
                </a:lnSpc>
                <a:spcBef>
                  <a:spcPct val="0"/>
                </a:spcBef>
              </a:pPr>
              <a:r>
                <a:rPr lang="en-US" sz="3794">
                  <a:solidFill>
                    <a:srgbClr val="FF7474"/>
                  </a:solidFill>
                  <a:latin typeface="Poppins Medium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3180731"/>
            <a:ext cx="674978" cy="674978"/>
          </a:xfrm>
          <a:custGeom>
            <a:avLst/>
            <a:gdLst/>
            <a:ahLst/>
            <a:cxnLst/>
            <a:rect r="r" b="b" t="t" l="l"/>
            <a:pathLst>
              <a:path h="674978" w="674978">
                <a:moveTo>
                  <a:pt x="0" y="0"/>
                </a:moveTo>
                <a:lnTo>
                  <a:pt x="674978" y="0"/>
                </a:lnTo>
                <a:lnTo>
                  <a:pt x="674978" y="674978"/>
                </a:lnTo>
                <a:lnTo>
                  <a:pt x="0" y="6749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925467" y="3085810"/>
            <a:ext cx="13954358" cy="750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Poppins"/>
              </a:rPr>
              <a:t>Journey + Stats pages are hard-coded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490708" y="573863"/>
            <a:ext cx="186732" cy="18673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52FF"/>
            </a:solidFill>
            <a:ln w="28575" cap="sq">
              <a:solidFill>
                <a:srgbClr val="5E17EB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84632" y="427199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spc="60">
                <a:solidFill>
                  <a:srgbClr val="000000"/>
                </a:solidFill>
                <a:latin typeface="Poppins Light"/>
              </a:rPr>
              <a:t>Future Direction + Next Steps 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028700" y="5008234"/>
            <a:ext cx="674978" cy="674978"/>
          </a:xfrm>
          <a:custGeom>
            <a:avLst/>
            <a:gdLst/>
            <a:ahLst/>
            <a:cxnLst/>
            <a:rect r="r" b="b" t="t" l="l"/>
            <a:pathLst>
              <a:path h="674978" w="674978">
                <a:moveTo>
                  <a:pt x="0" y="0"/>
                </a:moveTo>
                <a:lnTo>
                  <a:pt x="674978" y="0"/>
                </a:lnTo>
                <a:lnTo>
                  <a:pt x="674978" y="674978"/>
                </a:lnTo>
                <a:lnTo>
                  <a:pt x="0" y="6749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925467" y="4913313"/>
            <a:ext cx="13954358" cy="750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Poppins"/>
              </a:rPr>
              <a:t>Incomplete, buggy backend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028700" y="6833641"/>
            <a:ext cx="674978" cy="674978"/>
          </a:xfrm>
          <a:custGeom>
            <a:avLst/>
            <a:gdLst/>
            <a:ahLst/>
            <a:cxnLst/>
            <a:rect r="r" b="b" t="t" l="l"/>
            <a:pathLst>
              <a:path h="674978" w="674978">
                <a:moveTo>
                  <a:pt x="0" y="0"/>
                </a:moveTo>
                <a:lnTo>
                  <a:pt x="674978" y="0"/>
                </a:lnTo>
                <a:lnTo>
                  <a:pt x="674978" y="674978"/>
                </a:lnTo>
                <a:lnTo>
                  <a:pt x="0" y="6749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925467" y="6738719"/>
            <a:ext cx="13954358" cy="750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Poppins"/>
              </a:rPr>
              <a:t>Animation, Sound Effects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1633103"/>
            <a:ext cx="14116995" cy="918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30"/>
              </a:lnSpc>
            </a:pPr>
            <a:r>
              <a:rPr lang="en-US" sz="6930" spc="-173">
                <a:solidFill>
                  <a:srgbClr val="000000"/>
                </a:solidFill>
                <a:latin typeface="Poppins Bold"/>
              </a:rPr>
              <a:t>What’s Missing/Faked?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11490" y="686279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2950990"/>
            <a:ext cx="674978" cy="674978"/>
          </a:xfrm>
          <a:custGeom>
            <a:avLst/>
            <a:gdLst/>
            <a:ahLst/>
            <a:cxnLst/>
            <a:rect r="r" b="b" t="t" l="l"/>
            <a:pathLst>
              <a:path h="674978" w="674978">
                <a:moveTo>
                  <a:pt x="0" y="0"/>
                </a:moveTo>
                <a:lnTo>
                  <a:pt x="674978" y="0"/>
                </a:lnTo>
                <a:lnTo>
                  <a:pt x="674978" y="674978"/>
                </a:lnTo>
                <a:lnTo>
                  <a:pt x="0" y="6749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633103"/>
            <a:ext cx="9630365" cy="918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30"/>
              </a:lnSpc>
            </a:pPr>
            <a:r>
              <a:rPr lang="en-US" sz="6930" spc="-173">
                <a:solidFill>
                  <a:srgbClr val="000000"/>
                </a:solidFill>
                <a:latin typeface="Poppins Bold"/>
              </a:rPr>
              <a:t>Our Changes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25467" y="2894169"/>
            <a:ext cx="1395435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Poppins Bold"/>
              </a:rPr>
              <a:t>Concept Change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490708" y="573863"/>
            <a:ext cx="186732" cy="18673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52FF"/>
            </a:solidFill>
            <a:ln w="28575" cap="sq">
              <a:solidFill>
                <a:srgbClr val="5E17EB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84632" y="427199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spc="60">
                <a:solidFill>
                  <a:srgbClr val="000000"/>
                </a:solidFill>
                <a:latin typeface="Poppins Light"/>
              </a:rPr>
              <a:t>Future Direction + Next Steps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946329"/>
            <a:ext cx="16646642" cy="549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Poppins"/>
              </a:rPr>
              <a:t>Changing focus from long term habit-building to </a:t>
            </a:r>
            <a:r>
              <a:rPr lang="en-US" sz="3000">
                <a:solidFill>
                  <a:srgbClr val="000000"/>
                </a:solidFill>
                <a:latin typeface="Poppins Bold"/>
              </a:rPr>
              <a:t>daily decisions </a:t>
            </a:r>
            <a:r>
              <a:rPr lang="en-US" sz="3000">
                <a:solidFill>
                  <a:srgbClr val="000000"/>
                </a:solidFill>
                <a:latin typeface="Poppins"/>
              </a:rPr>
              <a:t>— nature of dice rolling is that there is </a:t>
            </a:r>
            <a:r>
              <a:rPr lang="en-US" sz="3000">
                <a:solidFill>
                  <a:srgbClr val="000000"/>
                </a:solidFill>
                <a:latin typeface="Poppins Bold"/>
              </a:rPr>
              <a:t>variance and randomness</a:t>
            </a:r>
            <a:r>
              <a:rPr lang="en-US" sz="3000">
                <a:solidFill>
                  <a:srgbClr val="000000"/>
                </a:solidFill>
                <a:latin typeface="Poppins"/>
              </a:rPr>
              <a:t>, not consistency</a:t>
            </a:r>
          </a:p>
          <a:p>
            <a:pPr>
              <a:lnSpc>
                <a:spcPts val="3600"/>
              </a:lnSpc>
            </a:pPr>
          </a:p>
          <a:p>
            <a:pPr>
              <a:lnSpc>
                <a:spcPts val="1799"/>
              </a:lnSpc>
            </a:pPr>
          </a:p>
          <a:p>
            <a:pPr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Poppins"/>
              </a:rPr>
              <a:t>Emphasis on </a:t>
            </a:r>
            <a:r>
              <a:rPr lang="en-US" sz="3000">
                <a:solidFill>
                  <a:srgbClr val="000000"/>
                </a:solidFill>
                <a:latin typeface="Poppins Bold"/>
              </a:rPr>
              <a:t>situational decision paralysis</a:t>
            </a:r>
            <a:r>
              <a:rPr lang="en-US" sz="3000">
                <a:solidFill>
                  <a:srgbClr val="000000"/>
                </a:solidFill>
                <a:latin typeface="Poppins"/>
              </a:rPr>
              <a:t> where dice can be rolled to make a quick decision</a:t>
            </a:r>
          </a:p>
          <a:p>
            <a:pPr>
              <a:lnSpc>
                <a:spcPts val="3600"/>
              </a:lnSpc>
            </a:pPr>
          </a:p>
          <a:p>
            <a:pPr>
              <a:lnSpc>
                <a:spcPts val="1799"/>
              </a:lnSpc>
            </a:pPr>
          </a:p>
          <a:p>
            <a:pPr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Poppins Bold"/>
              </a:rPr>
              <a:t>Multiple dice</a:t>
            </a:r>
            <a:r>
              <a:rPr lang="en-US" sz="3000">
                <a:solidFill>
                  <a:srgbClr val="000000"/>
                </a:solidFill>
                <a:latin typeface="Poppins"/>
              </a:rPr>
              <a:t> </a:t>
            </a:r>
            <a:r>
              <a:rPr lang="en-US" sz="3000">
                <a:solidFill>
                  <a:srgbClr val="000000"/>
                </a:solidFill>
                <a:latin typeface="Poppins"/>
              </a:rPr>
              <a:t>with custom options </a:t>
            </a:r>
            <a:r>
              <a:rPr lang="en-US" sz="3000">
                <a:solidFill>
                  <a:srgbClr val="000000"/>
                </a:solidFill>
                <a:latin typeface="Poppins Bold"/>
              </a:rPr>
              <a:t>based on a selected theme</a:t>
            </a:r>
            <a:r>
              <a:rPr lang="en-US" sz="3000">
                <a:solidFill>
                  <a:srgbClr val="000000"/>
                </a:solidFill>
                <a:latin typeface="Poppins"/>
              </a:rPr>
              <a:t> (ex. restaurant options)</a:t>
            </a:r>
          </a:p>
          <a:p>
            <a:pPr>
              <a:lnSpc>
                <a:spcPts val="3600"/>
              </a:lnSpc>
            </a:pPr>
          </a:p>
          <a:p>
            <a:pPr>
              <a:lnSpc>
                <a:spcPts val="3600"/>
              </a:lnSpc>
            </a:pPr>
          </a:p>
          <a:p>
            <a:pPr>
              <a:lnSpc>
                <a:spcPts val="3600"/>
              </a:lnSpc>
            </a:pPr>
            <a:r>
              <a:rPr lang="en-US" sz="3000">
                <a:solidFill>
                  <a:srgbClr val="000000"/>
                </a:solidFill>
                <a:latin typeface="Poppins"/>
              </a:rPr>
              <a:t>Dice can be </a:t>
            </a:r>
            <a:r>
              <a:rPr lang="en-US" sz="3000">
                <a:solidFill>
                  <a:srgbClr val="000000"/>
                </a:solidFill>
                <a:latin typeface="Poppins Bold"/>
              </a:rPr>
              <a:t>shared and rolled by others</a:t>
            </a:r>
            <a:r>
              <a:rPr lang="en-US" sz="3000">
                <a:solidFill>
                  <a:srgbClr val="000000"/>
                </a:solidFill>
                <a:latin typeface="Poppins"/>
              </a:rPr>
              <a:t>! Acts as a </a:t>
            </a:r>
            <a:r>
              <a:rPr lang="en-US" sz="3000">
                <a:solidFill>
                  <a:srgbClr val="000000"/>
                </a:solidFill>
                <a:latin typeface="Poppins Bold"/>
              </a:rPr>
              <a:t>recommendation engine</a:t>
            </a:r>
            <a:r>
              <a:rPr lang="en-US" sz="3000">
                <a:solidFill>
                  <a:srgbClr val="000000"/>
                </a:solidFill>
                <a:latin typeface="Poppins"/>
              </a:rPr>
              <a:t> when trying/exploring something new (ex. travel) 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11490" y="686279"/>
            <a:ext cx="3086100" cy="308610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E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2950990"/>
            <a:ext cx="674978" cy="674978"/>
          </a:xfrm>
          <a:custGeom>
            <a:avLst/>
            <a:gdLst/>
            <a:ahLst/>
            <a:cxnLst/>
            <a:rect r="r" b="b" t="t" l="l"/>
            <a:pathLst>
              <a:path h="674978" w="674978">
                <a:moveTo>
                  <a:pt x="0" y="0"/>
                </a:moveTo>
                <a:lnTo>
                  <a:pt x="674978" y="0"/>
                </a:lnTo>
                <a:lnTo>
                  <a:pt x="674978" y="674978"/>
                </a:lnTo>
                <a:lnTo>
                  <a:pt x="0" y="6749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633103"/>
            <a:ext cx="9630365" cy="918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30"/>
              </a:lnSpc>
            </a:pPr>
            <a:r>
              <a:rPr lang="en-US" sz="6930" spc="-173">
                <a:solidFill>
                  <a:srgbClr val="000000"/>
                </a:solidFill>
                <a:latin typeface="Poppins Bold"/>
              </a:rPr>
              <a:t>Our Changes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25467" y="2894169"/>
            <a:ext cx="13954358" cy="706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Poppins Bold"/>
              </a:rPr>
              <a:t>Features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490708" y="573863"/>
            <a:ext cx="186732" cy="186732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52FF"/>
            </a:solidFill>
            <a:ln w="28575" cap="sq">
              <a:solidFill>
                <a:srgbClr val="5E17EB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84632" y="427199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spc="60">
                <a:solidFill>
                  <a:srgbClr val="000000"/>
                </a:solidFill>
                <a:latin typeface="Poppins Light"/>
              </a:rPr>
              <a:t>Future Direction + Next Steps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3791429"/>
            <a:ext cx="16362533" cy="27933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00"/>
              </a:lnSpc>
            </a:pPr>
            <a:r>
              <a:rPr lang="en-US" sz="3100">
                <a:solidFill>
                  <a:srgbClr val="000000"/>
                </a:solidFill>
                <a:latin typeface="Poppins"/>
              </a:rPr>
              <a:t>Users can have multiple dice</a:t>
            </a:r>
          </a:p>
          <a:p>
            <a:pPr>
              <a:lnSpc>
                <a:spcPts val="3100"/>
              </a:lnSpc>
            </a:pPr>
          </a:p>
          <a:p>
            <a:pPr>
              <a:lnSpc>
                <a:spcPts val="3100"/>
              </a:lnSpc>
            </a:pPr>
            <a:r>
              <a:rPr lang="en-US" sz="3100">
                <a:solidFill>
                  <a:srgbClr val="000000"/>
                </a:solidFill>
                <a:latin typeface="Poppins"/>
              </a:rPr>
              <a:t>Interactive map feature so users can share dice based on geographic location </a:t>
            </a:r>
          </a:p>
          <a:p>
            <a:pPr>
              <a:lnSpc>
                <a:spcPts val="3100"/>
              </a:lnSpc>
            </a:pPr>
          </a:p>
          <a:p>
            <a:pPr>
              <a:lnSpc>
                <a:spcPts val="3100"/>
              </a:lnSpc>
            </a:pPr>
            <a:r>
              <a:rPr lang="en-US" sz="3100">
                <a:solidFill>
                  <a:srgbClr val="000000"/>
                </a:solidFill>
                <a:latin typeface="Poppins"/>
              </a:rPr>
              <a:t>Live community feed/database of dice organized by theme (ex. ability to filter dice by ‘restaurants’) </a:t>
            </a:r>
          </a:p>
          <a:p>
            <a:pPr>
              <a:lnSpc>
                <a:spcPts val="3100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028700" y="7494113"/>
            <a:ext cx="674978" cy="674978"/>
          </a:xfrm>
          <a:custGeom>
            <a:avLst/>
            <a:gdLst/>
            <a:ahLst/>
            <a:cxnLst/>
            <a:rect r="r" b="b" t="t" l="l"/>
            <a:pathLst>
              <a:path h="674978" w="674978">
                <a:moveTo>
                  <a:pt x="0" y="0"/>
                </a:moveTo>
                <a:lnTo>
                  <a:pt x="674978" y="0"/>
                </a:lnTo>
                <a:lnTo>
                  <a:pt x="674978" y="674978"/>
                </a:lnTo>
                <a:lnTo>
                  <a:pt x="0" y="67497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925467" y="7437292"/>
            <a:ext cx="13954358" cy="706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000000"/>
                </a:solidFill>
                <a:latin typeface="Poppins Bold"/>
              </a:rPr>
              <a:t>Backend Improvements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8502333"/>
            <a:ext cx="16362533" cy="1231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00"/>
              </a:lnSpc>
            </a:pPr>
            <a:r>
              <a:rPr lang="en-US" sz="3100">
                <a:solidFill>
                  <a:srgbClr val="000000"/>
                </a:solidFill>
                <a:latin typeface="Poppins"/>
              </a:rPr>
              <a:t>Improve Supabase backend such that images reliably &amp; properly load </a:t>
            </a:r>
          </a:p>
          <a:p>
            <a:pPr>
              <a:lnSpc>
                <a:spcPts val="3100"/>
              </a:lnSpc>
            </a:pPr>
          </a:p>
          <a:p>
            <a:pPr>
              <a:lnSpc>
                <a:spcPts val="3100"/>
              </a:lnSpc>
            </a:pPr>
            <a:r>
              <a:rPr lang="en-US" sz="3100">
                <a:solidFill>
                  <a:srgbClr val="000000"/>
                </a:solidFill>
                <a:latin typeface="Poppins"/>
              </a:rPr>
              <a:t>Remove hard-coded elements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49560" y="1531990"/>
            <a:ext cx="13188880" cy="3620770"/>
            <a:chOff x="0" y="0"/>
            <a:chExt cx="17585173" cy="482769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2380601" y="1667933"/>
              <a:ext cx="12823971" cy="3159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545454"/>
                  </a:solidFill>
                  <a:latin typeface="Poppins Light"/>
                </a:rPr>
                <a:t>Our world is </a:t>
              </a:r>
              <a:r>
                <a:rPr lang="en-US" sz="2699">
                  <a:solidFill>
                    <a:srgbClr val="545454"/>
                  </a:solidFill>
                  <a:latin typeface="Poppins Bold"/>
                </a:rPr>
                <a:t>saturated with choices</a:t>
              </a:r>
              <a:r>
                <a:rPr lang="en-US" sz="2699">
                  <a:solidFill>
                    <a:srgbClr val="545454"/>
                  </a:solidFill>
                  <a:latin typeface="Poppins Light"/>
                </a:rPr>
                <a:t>, from what to eat to what to watch, wear, or buy. This barrage of decisions leads to </a:t>
              </a:r>
              <a:r>
                <a:rPr lang="en-US" sz="2699">
                  <a:solidFill>
                    <a:srgbClr val="545454"/>
                  </a:solidFill>
                  <a:latin typeface="Poppins Bold"/>
                </a:rPr>
                <a:t>endless debates, indecisiveness, and precious time lost</a:t>
              </a:r>
              <a:r>
                <a:rPr lang="en-US" sz="2699">
                  <a:solidFill>
                    <a:srgbClr val="545454"/>
                  </a:solidFill>
                  <a:latin typeface="Poppins Light"/>
                </a:rPr>
                <a:t> that could be spent actually doing those tasks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47625"/>
              <a:ext cx="17585173" cy="9599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5000" spc="-250">
                  <a:solidFill>
                    <a:srgbClr val="000000"/>
                  </a:solidFill>
                  <a:latin typeface="Poppins Bold"/>
                </a:rPr>
                <a:t>problem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549560" y="5799877"/>
            <a:ext cx="13188880" cy="3620770"/>
            <a:chOff x="0" y="0"/>
            <a:chExt cx="17585173" cy="4827694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2380601" y="1667933"/>
              <a:ext cx="12823971" cy="31597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779"/>
                </a:lnSpc>
                <a:spcBef>
                  <a:spcPct val="0"/>
                </a:spcBef>
              </a:pPr>
              <a:r>
                <a:rPr lang="en-US" sz="2699">
                  <a:solidFill>
                    <a:srgbClr val="545454"/>
                  </a:solidFill>
                  <a:latin typeface="Poppins Light"/>
                </a:rPr>
                <a:t>Turno simplifies choice-making with a digital dice where each side maps to user-input options. It’s a </a:t>
              </a:r>
              <a:r>
                <a:rPr lang="en-US" sz="2699">
                  <a:solidFill>
                    <a:srgbClr val="545454"/>
                  </a:solidFill>
                  <a:latin typeface="Poppins Bold"/>
                </a:rPr>
                <a:t>streamlined activity prompter</a:t>
              </a:r>
              <a:r>
                <a:rPr lang="en-US" sz="2699">
                  <a:solidFill>
                    <a:srgbClr val="545454"/>
                  </a:solidFill>
                  <a:latin typeface="Poppins Light"/>
                </a:rPr>
                <a:t> that </a:t>
              </a:r>
              <a:r>
                <a:rPr lang="en-US" sz="2699">
                  <a:solidFill>
                    <a:srgbClr val="545454"/>
                  </a:solidFill>
                  <a:latin typeface="Poppins Bold"/>
                </a:rPr>
                <a:t>transforms the chore of choosing</a:t>
              </a:r>
              <a:r>
                <a:rPr lang="en-US" sz="2699">
                  <a:solidFill>
                    <a:srgbClr val="545454"/>
                  </a:solidFill>
                  <a:latin typeface="Poppins Light"/>
                </a:rPr>
                <a:t> into a fun and quick activity, freeing up time and mental energy.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47625"/>
              <a:ext cx="17585173" cy="95990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5000" spc="-250">
                  <a:solidFill>
                    <a:srgbClr val="FF7474"/>
                  </a:solidFill>
                  <a:latin typeface="Poppins Bold"/>
                </a:rPr>
                <a:t>solution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62000" y="561340"/>
            <a:ext cx="5255675" cy="561658"/>
            <a:chOff x="0" y="0"/>
            <a:chExt cx="7007567" cy="74887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4190392" cy="4182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Poppins Bold"/>
                </a:rPr>
                <a:t>turno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396663"/>
              <a:ext cx="7007567" cy="352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39"/>
                </a:lnSpc>
              </a:pPr>
              <a:r>
                <a:rPr lang="en-US" sz="1599" spc="39">
                  <a:solidFill>
                    <a:srgbClr val="545454"/>
                  </a:solidFill>
                  <a:latin typeface="Poppins Light"/>
                </a:rPr>
                <a:t>Presentation 1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48422" y="1594247"/>
            <a:ext cx="7391156" cy="8462832"/>
            <a:chOff x="0" y="0"/>
            <a:chExt cx="9854875" cy="11283776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981563" y="2430172"/>
              <a:ext cx="3370430" cy="7296306"/>
              <a:chOff x="0" y="0"/>
              <a:chExt cx="4762500" cy="10309860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4762500" cy="10309860"/>
              </a:xfrm>
              <a:custGeom>
                <a:avLst/>
                <a:gdLst/>
                <a:ahLst/>
                <a:cxnLst/>
                <a:rect r="r" b="b" t="t" l="l"/>
                <a:pathLst>
                  <a:path h="10309860" w="4762500">
                    <a:moveTo>
                      <a:pt x="4762500" y="251460"/>
                    </a:moveTo>
                    <a:lnTo>
                      <a:pt x="4762500" y="10055860"/>
                    </a:lnTo>
                    <a:cubicBezTo>
                      <a:pt x="4762500" y="10196195"/>
                      <a:pt x="4648835" y="10309860"/>
                      <a:pt x="4508500" y="10309860"/>
                    </a:cubicBezTo>
                    <a:lnTo>
                      <a:pt x="254000" y="10309860"/>
                    </a:lnTo>
                    <a:cubicBezTo>
                      <a:pt x="113665" y="10309860"/>
                      <a:pt x="0" y="10196195"/>
                      <a:pt x="0" y="10055860"/>
                    </a:cubicBezTo>
                    <a:lnTo>
                      <a:pt x="0" y="251460"/>
                    </a:lnTo>
                    <a:cubicBezTo>
                      <a:pt x="0" y="122682"/>
                      <a:pt x="95885" y="16637"/>
                      <a:pt x="219964" y="0"/>
                    </a:cubicBezTo>
                    <a:lnTo>
                      <a:pt x="4542536" y="0"/>
                    </a:lnTo>
                    <a:cubicBezTo>
                      <a:pt x="4666615" y="16637"/>
                      <a:pt x="4762500" y="122682"/>
                      <a:pt x="4762500" y="25146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1918" t="0" r="-2545" b="-2068"/>
                </a:stretch>
              </a:blipFill>
            </p:spPr>
          </p:sp>
        </p:grpSp>
        <p:sp>
          <p:nvSpPr>
            <p:cNvPr name="Freeform 5" id="5"/>
            <p:cNvSpPr/>
            <p:nvPr/>
          </p:nvSpPr>
          <p:spPr>
            <a:xfrm flipH="false" flipV="false" rot="0">
              <a:off x="0" y="1759571"/>
              <a:ext cx="5333555" cy="9524205"/>
            </a:xfrm>
            <a:custGeom>
              <a:avLst/>
              <a:gdLst/>
              <a:ahLst/>
              <a:cxnLst/>
              <a:rect r="r" b="b" t="t" l="l"/>
              <a:pathLst>
                <a:path h="9524205" w="5333555">
                  <a:moveTo>
                    <a:pt x="0" y="0"/>
                  </a:moveTo>
                  <a:lnTo>
                    <a:pt x="5333555" y="0"/>
                  </a:lnTo>
                  <a:lnTo>
                    <a:pt x="5333555" y="9524205"/>
                  </a:lnTo>
                  <a:lnTo>
                    <a:pt x="0" y="95242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6" id="6"/>
            <p:cNvGrpSpPr/>
            <p:nvPr/>
          </p:nvGrpSpPr>
          <p:grpSpPr>
            <a:xfrm rot="0">
              <a:off x="3150079" y="1524183"/>
              <a:ext cx="3395508" cy="7350597"/>
              <a:chOff x="0" y="0"/>
              <a:chExt cx="4762500" cy="1030986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4762500" cy="10309860"/>
              </a:xfrm>
              <a:custGeom>
                <a:avLst/>
                <a:gdLst/>
                <a:ahLst/>
                <a:cxnLst/>
                <a:rect r="r" b="b" t="t" l="l"/>
                <a:pathLst>
                  <a:path h="10309860" w="4762500">
                    <a:moveTo>
                      <a:pt x="4762500" y="251460"/>
                    </a:moveTo>
                    <a:lnTo>
                      <a:pt x="4762500" y="10055860"/>
                    </a:lnTo>
                    <a:cubicBezTo>
                      <a:pt x="4762500" y="10196195"/>
                      <a:pt x="4648835" y="10309860"/>
                      <a:pt x="4508500" y="10309860"/>
                    </a:cubicBezTo>
                    <a:lnTo>
                      <a:pt x="254000" y="10309860"/>
                    </a:lnTo>
                    <a:cubicBezTo>
                      <a:pt x="113665" y="10309860"/>
                      <a:pt x="0" y="10196195"/>
                      <a:pt x="0" y="10055860"/>
                    </a:cubicBezTo>
                    <a:lnTo>
                      <a:pt x="0" y="251460"/>
                    </a:lnTo>
                    <a:cubicBezTo>
                      <a:pt x="0" y="122682"/>
                      <a:pt x="95885" y="16637"/>
                      <a:pt x="219964" y="0"/>
                    </a:cubicBezTo>
                    <a:lnTo>
                      <a:pt x="4542536" y="0"/>
                    </a:lnTo>
                    <a:cubicBezTo>
                      <a:pt x="4666615" y="16637"/>
                      <a:pt x="4762500" y="122682"/>
                      <a:pt x="4762500" y="25146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1471" t="0" r="-1471" b="-1378"/>
                </a:stretch>
              </a:blipFill>
            </p:spPr>
          </p:sp>
        </p:grpSp>
        <p:sp>
          <p:nvSpPr>
            <p:cNvPr name="Freeform 8" id="8"/>
            <p:cNvSpPr/>
            <p:nvPr/>
          </p:nvSpPr>
          <p:spPr>
            <a:xfrm flipH="false" flipV="false" rot="0">
              <a:off x="2181055" y="874821"/>
              <a:ext cx="5333555" cy="9524205"/>
            </a:xfrm>
            <a:custGeom>
              <a:avLst/>
              <a:gdLst/>
              <a:ahLst/>
              <a:cxnLst/>
              <a:rect r="r" b="b" t="t" l="l"/>
              <a:pathLst>
                <a:path h="9524205" w="5333555">
                  <a:moveTo>
                    <a:pt x="0" y="0"/>
                  </a:moveTo>
                  <a:lnTo>
                    <a:pt x="5333555" y="0"/>
                  </a:lnTo>
                  <a:lnTo>
                    <a:pt x="5333555" y="9524205"/>
                  </a:lnTo>
                  <a:lnTo>
                    <a:pt x="0" y="95242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  <p:grpSp>
          <p:nvGrpSpPr>
            <p:cNvPr name="Group 9" id="9"/>
            <p:cNvGrpSpPr/>
            <p:nvPr/>
          </p:nvGrpSpPr>
          <p:grpSpPr>
            <a:xfrm rot="0">
              <a:off x="5506465" y="700875"/>
              <a:ext cx="3363264" cy="7280795"/>
              <a:chOff x="0" y="0"/>
              <a:chExt cx="4762500" cy="1030986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4762500" cy="10309860"/>
              </a:xfrm>
              <a:custGeom>
                <a:avLst/>
                <a:gdLst/>
                <a:ahLst/>
                <a:cxnLst/>
                <a:rect r="r" b="b" t="t" l="l"/>
                <a:pathLst>
                  <a:path h="10309860" w="4762500">
                    <a:moveTo>
                      <a:pt x="4762500" y="251460"/>
                    </a:moveTo>
                    <a:lnTo>
                      <a:pt x="4762500" y="10055860"/>
                    </a:lnTo>
                    <a:cubicBezTo>
                      <a:pt x="4762500" y="10196195"/>
                      <a:pt x="4648835" y="10309860"/>
                      <a:pt x="4508500" y="10309860"/>
                    </a:cubicBezTo>
                    <a:lnTo>
                      <a:pt x="254000" y="10309860"/>
                    </a:lnTo>
                    <a:cubicBezTo>
                      <a:pt x="113665" y="10309860"/>
                      <a:pt x="0" y="10196195"/>
                      <a:pt x="0" y="10055860"/>
                    </a:cubicBezTo>
                    <a:lnTo>
                      <a:pt x="0" y="251460"/>
                    </a:lnTo>
                    <a:cubicBezTo>
                      <a:pt x="0" y="122682"/>
                      <a:pt x="95885" y="16637"/>
                      <a:pt x="219964" y="0"/>
                    </a:cubicBezTo>
                    <a:lnTo>
                      <a:pt x="4542536" y="0"/>
                    </a:lnTo>
                    <a:cubicBezTo>
                      <a:pt x="4666615" y="16637"/>
                      <a:pt x="4762500" y="122682"/>
                      <a:pt x="4762500" y="25146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1670" t="0" r="-1670" b="0"/>
                </a:stretch>
              </a:blipFill>
            </p:spPr>
          </p:sp>
        </p:grpSp>
        <p:sp>
          <p:nvSpPr>
            <p:cNvPr name="Freeform 11" id="11"/>
            <p:cNvSpPr/>
            <p:nvPr/>
          </p:nvSpPr>
          <p:spPr>
            <a:xfrm flipH="false" flipV="false" rot="0">
              <a:off x="4521320" y="0"/>
              <a:ext cx="5333555" cy="9524205"/>
            </a:xfrm>
            <a:custGeom>
              <a:avLst/>
              <a:gdLst/>
              <a:ahLst/>
              <a:cxnLst/>
              <a:rect r="r" b="b" t="t" l="l"/>
              <a:pathLst>
                <a:path h="9524205" w="5333555">
                  <a:moveTo>
                    <a:pt x="0" y="0"/>
                  </a:moveTo>
                  <a:lnTo>
                    <a:pt x="5333555" y="0"/>
                  </a:lnTo>
                  <a:lnTo>
                    <a:pt x="5333555" y="9524205"/>
                  </a:lnTo>
                  <a:lnTo>
                    <a:pt x="0" y="95242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  <a:ln cap="sq">
              <a:noFill/>
              <a:prstDash val="solid"/>
              <a:miter/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3278758" y="9651315"/>
            <a:ext cx="11730484" cy="389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300">
                <a:solidFill>
                  <a:srgbClr val="737373"/>
                </a:solidFill>
                <a:latin typeface="Canva Sans"/>
              </a:rPr>
              <a:t>https://web.stanford.edu/class/cs147/projects/DesigningforActiveLifestyles/Turno/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23443" y="698500"/>
            <a:ext cx="12134130" cy="708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 spc="-250">
                <a:solidFill>
                  <a:srgbClr val="000000"/>
                </a:solidFill>
                <a:latin typeface="Poppins Medium"/>
              </a:rPr>
              <a:t>Thank you!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22317" y="1391329"/>
            <a:ext cx="3714649" cy="7504341"/>
          </a:xfrm>
          <a:custGeom>
            <a:avLst/>
            <a:gdLst/>
            <a:ahLst/>
            <a:cxnLst/>
            <a:rect r="r" b="b" t="t" l="l"/>
            <a:pathLst>
              <a:path h="7504341" w="3714649">
                <a:moveTo>
                  <a:pt x="0" y="0"/>
                </a:moveTo>
                <a:lnTo>
                  <a:pt x="3714649" y="0"/>
                </a:lnTo>
                <a:lnTo>
                  <a:pt x="3714649" y="7504342"/>
                </a:lnTo>
                <a:lnTo>
                  <a:pt x="0" y="75043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442936"/>
            <a:ext cx="5227460" cy="1109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spc="-385">
                <a:solidFill>
                  <a:srgbClr val="000000"/>
                </a:solidFill>
                <a:latin typeface="Poppins Bold"/>
              </a:rPr>
              <a:t>Agenda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3657925"/>
            <a:ext cx="1086685" cy="563918"/>
            <a:chOff x="0" y="0"/>
            <a:chExt cx="812800" cy="4217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421790"/>
            </a:xfrm>
            <a:custGeom>
              <a:avLst/>
              <a:gdLst/>
              <a:ahLst/>
              <a:cxnLst/>
              <a:rect r="r" b="b" t="t" l="l"/>
              <a:pathLst>
                <a:path h="421790" w="812800">
                  <a:moveTo>
                    <a:pt x="609600" y="0"/>
                  </a:moveTo>
                  <a:cubicBezTo>
                    <a:pt x="721824" y="0"/>
                    <a:pt x="812800" y="94421"/>
                    <a:pt x="812800" y="210895"/>
                  </a:cubicBezTo>
                  <a:cubicBezTo>
                    <a:pt x="812800" y="327369"/>
                    <a:pt x="721824" y="421790"/>
                    <a:pt x="609600" y="421790"/>
                  </a:cubicBezTo>
                  <a:lnTo>
                    <a:pt x="203200" y="421790"/>
                  </a:lnTo>
                  <a:cubicBezTo>
                    <a:pt x="90976" y="421790"/>
                    <a:pt x="0" y="327369"/>
                    <a:pt x="0" y="210895"/>
                  </a:cubicBezTo>
                  <a:cubicBezTo>
                    <a:pt x="0" y="9442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7474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812800" cy="4789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Poppins Semi-Bold"/>
                </a:rPr>
                <a:t>Turno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678484" y="2690824"/>
            <a:ext cx="8439527" cy="816643"/>
            <a:chOff x="0" y="0"/>
            <a:chExt cx="11252703" cy="1088857"/>
          </a:xfrm>
        </p:grpSpPr>
        <p:sp>
          <p:nvSpPr>
            <p:cNvPr name="AutoShape 8" id="8"/>
            <p:cNvSpPr/>
            <p:nvPr/>
          </p:nvSpPr>
          <p:spPr>
            <a:xfrm>
              <a:off x="1269158" y="702309"/>
              <a:ext cx="9983546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9" id="9"/>
            <p:cNvGrpSpPr/>
            <p:nvPr/>
          </p:nvGrpSpPr>
          <p:grpSpPr>
            <a:xfrm rot="0">
              <a:off x="4067560" y="119352"/>
              <a:ext cx="248976" cy="248976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>
                <a:solidFill>
                  <a:srgbClr val="FFBD59"/>
                </a:solidFill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"/>
                  </a:lnSpc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4507036" y="-95250"/>
              <a:ext cx="6745667" cy="5829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oppins"/>
                </a:rPr>
                <a:t>Design Evolution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214161"/>
              <a:ext cx="746810" cy="874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16"/>
                </a:lnSpc>
                <a:spcBef>
                  <a:spcPct val="0"/>
                </a:spcBef>
              </a:pPr>
              <a:r>
                <a:rPr lang="en-US" sz="3797">
                  <a:solidFill>
                    <a:srgbClr val="FF7474"/>
                  </a:solidFill>
                  <a:latin typeface="Poppins Medium"/>
                </a:rPr>
                <a:t>1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575006" y="4152677"/>
            <a:ext cx="8543005" cy="816677"/>
            <a:chOff x="0" y="0"/>
            <a:chExt cx="11390674" cy="1088902"/>
          </a:xfrm>
        </p:grpSpPr>
        <p:sp>
          <p:nvSpPr>
            <p:cNvPr name="AutoShape 15" id="15"/>
            <p:cNvSpPr/>
            <p:nvPr/>
          </p:nvSpPr>
          <p:spPr>
            <a:xfrm>
              <a:off x="1407128" y="702309"/>
              <a:ext cx="9983546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6" id="16"/>
            <p:cNvSpPr txBox="true"/>
            <p:nvPr/>
          </p:nvSpPr>
          <p:spPr>
            <a:xfrm rot="0">
              <a:off x="4645006" y="-95250"/>
              <a:ext cx="6745667" cy="5829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oppins"/>
                </a:rPr>
                <a:t>Current UI Description</a:t>
              </a:r>
            </a:p>
          </p:txBody>
        </p:sp>
        <p:grpSp>
          <p:nvGrpSpPr>
            <p:cNvPr name="Group 17" id="17"/>
            <p:cNvGrpSpPr/>
            <p:nvPr/>
          </p:nvGrpSpPr>
          <p:grpSpPr>
            <a:xfrm rot="0">
              <a:off x="4205531" y="119352"/>
              <a:ext cx="248976" cy="248976"/>
              <a:chOff x="0" y="0"/>
              <a:chExt cx="812800" cy="8128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>
                <a:solidFill>
                  <a:srgbClr val="008037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"/>
                  </a:lnSpc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0" y="214116"/>
              <a:ext cx="1079028" cy="8747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12"/>
                </a:lnSpc>
                <a:spcBef>
                  <a:spcPct val="0"/>
                </a:spcBef>
              </a:pPr>
              <a:r>
                <a:rPr lang="en-US" sz="3794">
                  <a:solidFill>
                    <a:srgbClr val="FF7474"/>
                  </a:solidFill>
                  <a:latin typeface="Poppins Medium"/>
                </a:rPr>
                <a:t>2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8624572" y="5617054"/>
            <a:ext cx="8493439" cy="765242"/>
            <a:chOff x="0" y="0"/>
            <a:chExt cx="11324585" cy="1020322"/>
          </a:xfrm>
        </p:grpSpPr>
        <p:sp>
          <p:nvSpPr>
            <p:cNvPr name="AutoShape 22" id="22"/>
            <p:cNvSpPr/>
            <p:nvPr/>
          </p:nvSpPr>
          <p:spPr>
            <a:xfrm>
              <a:off x="1341039" y="633729"/>
              <a:ext cx="9983546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3" id="23"/>
            <p:cNvSpPr txBox="true"/>
            <p:nvPr/>
          </p:nvSpPr>
          <p:spPr>
            <a:xfrm rot="0">
              <a:off x="4578917" y="-95250"/>
              <a:ext cx="6745667" cy="5829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oppins"/>
                </a:rPr>
                <a:t>Demo</a:t>
              </a:r>
            </a:p>
          </p:txBody>
        </p:sp>
        <p:grpSp>
          <p:nvGrpSpPr>
            <p:cNvPr name="Group 24" id="24"/>
            <p:cNvGrpSpPr/>
            <p:nvPr/>
          </p:nvGrpSpPr>
          <p:grpSpPr>
            <a:xfrm rot="0">
              <a:off x="4192317" y="119352"/>
              <a:ext cx="248976" cy="248976"/>
              <a:chOff x="0" y="0"/>
              <a:chExt cx="812800" cy="81280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7474"/>
              </a:solidFill>
              <a:ln w="28575" cap="sq">
                <a:solidFill>
                  <a:srgbClr val="FF1616"/>
                </a:solidFill>
                <a:prstDash val="solid"/>
                <a:miter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"/>
                  </a:lnSpc>
                </a:pPr>
              </a:p>
            </p:txBody>
          </p:sp>
        </p:grpSp>
        <p:sp>
          <p:nvSpPr>
            <p:cNvPr name="TextBox 27" id="27"/>
            <p:cNvSpPr txBox="true"/>
            <p:nvPr/>
          </p:nvSpPr>
          <p:spPr>
            <a:xfrm rot="0">
              <a:off x="0" y="145536"/>
              <a:ext cx="946850" cy="8747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12"/>
                </a:lnSpc>
                <a:spcBef>
                  <a:spcPct val="0"/>
                </a:spcBef>
              </a:pPr>
              <a:r>
                <a:rPr lang="en-US" sz="3794">
                  <a:solidFill>
                    <a:srgbClr val="FF7474"/>
                  </a:solidFill>
                  <a:latin typeface="Poppins Medium"/>
                </a:rPr>
                <a:t>3</a:t>
              </a: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8607515" y="7029995"/>
            <a:ext cx="8510496" cy="753244"/>
            <a:chOff x="0" y="0"/>
            <a:chExt cx="11347328" cy="1004326"/>
          </a:xfrm>
        </p:grpSpPr>
        <p:sp>
          <p:nvSpPr>
            <p:cNvPr name="AutoShape 29" id="29"/>
            <p:cNvSpPr/>
            <p:nvPr/>
          </p:nvSpPr>
          <p:spPr>
            <a:xfrm>
              <a:off x="1363782" y="617733"/>
              <a:ext cx="9983546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30" id="30"/>
            <p:cNvSpPr txBox="true"/>
            <p:nvPr/>
          </p:nvSpPr>
          <p:spPr>
            <a:xfrm rot="0">
              <a:off x="4601661" y="-95250"/>
              <a:ext cx="6745667" cy="5829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oppins"/>
                </a:rPr>
                <a:t>Future Direction + Next Steps</a:t>
              </a:r>
            </a:p>
          </p:txBody>
        </p:sp>
        <p:grpSp>
          <p:nvGrpSpPr>
            <p:cNvPr name="Group 31" id="31"/>
            <p:cNvGrpSpPr/>
            <p:nvPr/>
          </p:nvGrpSpPr>
          <p:grpSpPr>
            <a:xfrm rot="0">
              <a:off x="4215060" y="119352"/>
              <a:ext cx="248976" cy="248976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 w="28575" cap="sq">
                <a:solidFill>
                  <a:srgbClr val="5E17EB"/>
                </a:solidFill>
                <a:prstDash val="solid"/>
                <a:miter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"/>
                  </a:lnSpc>
                </a:pP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0" y="129539"/>
              <a:ext cx="936059" cy="8747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12"/>
                </a:lnSpc>
                <a:spcBef>
                  <a:spcPct val="0"/>
                </a:spcBef>
              </a:pPr>
              <a:r>
                <a:rPr lang="en-US" sz="3794">
                  <a:solidFill>
                    <a:srgbClr val="FF7474"/>
                  </a:solidFill>
                  <a:latin typeface="Poppins Medium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122317" y="1391329"/>
            <a:ext cx="3714649" cy="7504341"/>
          </a:xfrm>
          <a:custGeom>
            <a:avLst/>
            <a:gdLst/>
            <a:ahLst/>
            <a:cxnLst/>
            <a:rect r="r" b="b" t="t" l="l"/>
            <a:pathLst>
              <a:path h="7504341" w="3714649">
                <a:moveTo>
                  <a:pt x="0" y="0"/>
                </a:moveTo>
                <a:lnTo>
                  <a:pt x="3714649" y="0"/>
                </a:lnTo>
                <a:lnTo>
                  <a:pt x="3714649" y="7504342"/>
                </a:lnTo>
                <a:lnTo>
                  <a:pt x="0" y="75043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678484" y="2690824"/>
            <a:ext cx="8439527" cy="816643"/>
            <a:chOff x="0" y="0"/>
            <a:chExt cx="11252703" cy="1088857"/>
          </a:xfrm>
        </p:grpSpPr>
        <p:sp>
          <p:nvSpPr>
            <p:cNvPr name="AutoShape 4" id="4"/>
            <p:cNvSpPr/>
            <p:nvPr/>
          </p:nvSpPr>
          <p:spPr>
            <a:xfrm>
              <a:off x="1269158" y="702309"/>
              <a:ext cx="9983546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" id="5"/>
            <p:cNvGrpSpPr/>
            <p:nvPr/>
          </p:nvGrpSpPr>
          <p:grpSpPr>
            <a:xfrm rot="0">
              <a:off x="4067560" y="119352"/>
              <a:ext cx="248976" cy="248976"/>
              <a:chOff x="0" y="0"/>
              <a:chExt cx="812800" cy="8128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DE59"/>
              </a:solidFill>
              <a:ln w="28575" cap="sq">
                <a:solidFill>
                  <a:srgbClr val="FFBD59"/>
                </a:solidFill>
                <a:prstDash val="solid"/>
                <a:miter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4507036" y="-95250"/>
              <a:ext cx="6745667" cy="5829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oppins Bold"/>
                </a:rPr>
                <a:t>Design Evolution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214161"/>
              <a:ext cx="746810" cy="8746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16"/>
                </a:lnSpc>
                <a:spcBef>
                  <a:spcPct val="0"/>
                </a:spcBef>
              </a:pPr>
              <a:r>
                <a:rPr lang="en-US" sz="3797">
                  <a:solidFill>
                    <a:srgbClr val="FF7474"/>
                  </a:solidFill>
                  <a:latin typeface="Poppins Medium"/>
                </a:rPr>
                <a:t>1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8575006" y="4152677"/>
            <a:ext cx="8543005" cy="816677"/>
            <a:chOff x="0" y="0"/>
            <a:chExt cx="11390674" cy="1088902"/>
          </a:xfrm>
        </p:grpSpPr>
        <p:sp>
          <p:nvSpPr>
            <p:cNvPr name="AutoShape 11" id="11"/>
            <p:cNvSpPr/>
            <p:nvPr/>
          </p:nvSpPr>
          <p:spPr>
            <a:xfrm>
              <a:off x="1407128" y="702309"/>
              <a:ext cx="9983546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2" id="12"/>
            <p:cNvSpPr txBox="true"/>
            <p:nvPr/>
          </p:nvSpPr>
          <p:spPr>
            <a:xfrm rot="0">
              <a:off x="4645006" y="-95250"/>
              <a:ext cx="6745667" cy="5829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oppins"/>
                </a:rPr>
                <a:t>Current UI Description</a:t>
              </a:r>
            </a:p>
          </p:txBody>
        </p:sp>
        <p:grpSp>
          <p:nvGrpSpPr>
            <p:cNvPr name="Group 13" id="13"/>
            <p:cNvGrpSpPr/>
            <p:nvPr/>
          </p:nvGrpSpPr>
          <p:grpSpPr>
            <a:xfrm rot="0">
              <a:off x="4205531" y="119352"/>
              <a:ext cx="248976" cy="248976"/>
              <a:chOff x="0" y="0"/>
              <a:chExt cx="812800" cy="81280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 w="28575" cap="sq">
                <a:solidFill>
                  <a:srgbClr val="008037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"/>
                  </a:lnSpc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0" y="214116"/>
              <a:ext cx="1079028" cy="8747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12"/>
                </a:lnSpc>
                <a:spcBef>
                  <a:spcPct val="0"/>
                </a:spcBef>
              </a:pPr>
              <a:r>
                <a:rPr lang="en-US" sz="3794">
                  <a:solidFill>
                    <a:srgbClr val="FF7474"/>
                  </a:solidFill>
                  <a:latin typeface="Poppins Medium"/>
                </a:rPr>
                <a:t>2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624572" y="5617054"/>
            <a:ext cx="8493439" cy="765242"/>
            <a:chOff x="0" y="0"/>
            <a:chExt cx="11324585" cy="1020322"/>
          </a:xfrm>
        </p:grpSpPr>
        <p:sp>
          <p:nvSpPr>
            <p:cNvPr name="AutoShape 18" id="18"/>
            <p:cNvSpPr/>
            <p:nvPr/>
          </p:nvSpPr>
          <p:spPr>
            <a:xfrm>
              <a:off x="1341039" y="633729"/>
              <a:ext cx="9983546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9" id="19"/>
            <p:cNvSpPr txBox="true"/>
            <p:nvPr/>
          </p:nvSpPr>
          <p:spPr>
            <a:xfrm rot="0">
              <a:off x="4578917" y="-95250"/>
              <a:ext cx="6745667" cy="5829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oppins"/>
                </a:rPr>
                <a:t>Demo</a:t>
              </a:r>
            </a:p>
          </p:txBody>
        </p:sp>
        <p:grpSp>
          <p:nvGrpSpPr>
            <p:cNvPr name="Group 20" id="20"/>
            <p:cNvGrpSpPr/>
            <p:nvPr/>
          </p:nvGrpSpPr>
          <p:grpSpPr>
            <a:xfrm rot="0">
              <a:off x="4192317" y="119352"/>
              <a:ext cx="248976" cy="248976"/>
              <a:chOff x="0" y="0"/>
              <a:chExt cx="812800" cy="81280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7474"/>
              </a:solidFill>
              <a:ln w="28575" cap="sq">
                <a:solidFill>
                  <a:srgbClr val="FF1616"/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"/>
                  </a:lnSpc>
                </a:pPr>
              </a:p>
            </p:txBody>
          </p:sp>
        </p:grpSp>
        <p:sp>
          <p:nvSpPr>
            <p:cNvPr name="TextBox 23" id="23"/>
            <p:cNvSpPr txBox="true"/>
            <p:nvPr/>
          </p:nvSpPr>
          <p:spPr>
            <a:xfrm rot="0">
              <a:off x="0" y="145536"/>
              <a:ext cx="946850" cy="8747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12"/>
                </a:lnSpc>
                <a:spcBef>
                  <a:spcPct val="0"/>
                </a:spcBef>
              </a:pPr>
              <a:r>
                <a:rPr lang="en-US" sz="3794">
                  <a:solidFill>
                    <a:srgbClr val="FF7474"/>
                  </a:solidFill>
                  <a:latin typeface="Poppins Medium"/>
                </a:rPr>
                <a:t>3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8607515" y="7029995"/>
            <a:ext cx="8510496" cy="753244"/>
            <a:chOff x="0" y="0"/>
            <a:chExt cx="11347328" cy="1004326"/>
          </a:xfrm>
        </p:grpSpPr>
        <p:sp>
          <p:nvSpPr>
            <p:cNvPr name="AutoShape 25" id="25"/>
            <p:cNvSpPr/>
            <p:nvPr/>
          </p:nvSpPr>
          <p:spPr>
            <a:xfrm>
              <a:off x="1363782" y="617733"/>
              <a:ext cx="9983546" cy="0"/>
            </a:xfrm>
            <a:prstGeom prst="line">
              <a:avLst/>
            </a:prstGeom>
            <a:ln cap="flat" w="127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26" id="26"/>
            <p:cNvSpPr txBox="true"/>
            <p:nvPr/>
          </p:nvSpPr>
          <p:spPr>
            <a:xfrm rot="0">
              <a:off x="4601661" y="-95250"/>
              <a:ext cx="6745667" cy="5829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600"/>
                </a:lnSpc>
              </a:pPr>
              <a:r>
                <a:rPr lang="en-US" sz="2400">
                  <a:solidFill>
                    <a:srgbClr val="000000"/>
                  </a:solidFill>
                  <a:latin typeface="Poppins"/>
                </a:rPr>
                <a:t>Future Direction + Next Steps</a:t>
              </a:r>
            </a:p>
          </p:txBody>
        </p:sp>
        <p:grpSp>
          <p:nvGrpSpPr>
            <p:cNvPr name="Group 27" id="27"/>
            <p:cNvGrpSpPr/>
            <p:nvPr/>
          </p:nvGrpSpPr>
          <p:grpSpPr>
            <a:xfrm rot="0">
              <a:off x="4215060" y="119352"/>
              <a:ext cx="248976" cy="248976"/>
              <a:chOff x="0" y="0"/>
              <a:chExt cx="812800" cy="81280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C52FF"/>
              </a:solidFill>
              <a:ln w="28575" cap="sq">
                <a:solidFill>
                  <a:srgbClr val="5E17EB"/>
                </a:solidFill>
                <a:prstDash val="solid"/>
                <a:miter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76200" y="76200"/>
                <a:ext cx="660400" cy="6604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139"/>
                  </a:lnSpc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0" y="129539"/>
              <a:ext cx="936059" cy="8747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312"/>
                </a:lnSpc>
                <a:spcBef>
                  <a:spcPct val="0"/>
                </a:spcBef>
              </a:pPr>
              <a:r>
                <a:rPr lang="en-US" sz="3794">
                  <a:solidFill>
                    <a:srgbClr val="FF7474"/>
                  </a:solidFill>
                  <a:latin typeface="Poppins Medium"/>
                </a:rPr>
                <a:t>4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708" y="573863"/>
            <a:ext cx="186732" cy="18673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  <a:ln w="28575" cap="sq">
              <a:solidFill>
                <a:srgbClr val="FFBD5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468637" y="3626944"/>
            <a:ext cx="2173507" cy="2144007"/>
          </a:xfrm>
          <a:custGeom>
            <a:avLst/>
            <a:gdLst/>
            <a:ahLst/>
            <a:cxnLst/>
            <a:rect r="r" b="b" t="t" l="l"/>
            <a:pathLst>
              <a:path h="2144007" w="2173507">
                <a:moveTo>
                  <a:pt x="0" y="0"/>
                </a:moveTo>
                <a:lnTo>
                  <a:pt x="2173507" y="0"/>
                </a:lnTo>
                <a:lnTo>
                  <a:pt x="2173507" y="2144008"/>
                </a:lnTo>
                <a:lnTo>
                  <a:pt x="0" y="21440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2979" t="0" r="0" b="-3611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99319" y="3654846"/>
            <a:ext cx="2392756" cy="2201495"/>
          </a:xfrm>
          <a:custGeom>
            <a:avLst/>
            <a:gdLst/>
            <a:ahLst/>
            <a:cxnLst/>
            <a:rect r="r" b="b" t="t" l="l"/>
            <a:pathLst>
              <a:path h="2201495" w="2392756">
                <a:moveTo>
                  <a:pt x="0" y="0"/>
                </a:moveTo>
                <a:lnTo>
                  <a:pt x="2392755" y="0"/>
                </a:lnTo>
                <a:lnTo>
                  <a:pt x="2392755" y="2201495"/>
                </a:lnTo>
                <a:lnTo>
                  <a:pt x="0" y="22014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2348" t="0" r="-121278" b="-3445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28700" y="3654846"/>
            <a:ext cx="2185819" cy="2144007"/>
          </a:xfrm>
          <a:custGeom>
            <a:avLst/>
            <a:gdLst/>
            <a:ahLst/>
            <a:cxnLst/>
            <a:rect r="r" b="b" t="t" l="l"/>
            <a:pathLst>
              <a:path h="2144007" w="2185819">
                <a:moveTo>
                  <a:pt x="0" y="0"/>
                </a:moveTo>
                <a:lnTo>
                  <a:pt x="2185819" y="0"/>
                </a:lnTo>
                <a:lnTo>
                  <a:pt x="2185819" y="2144008"/>
                </a:lnTo>
                <a:lnTo>
                  <a:pt x="0" y="21440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268593" b="-35281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9314894" y="7441780"/>
            <a:ext cx="7944406" cy="2009000"/>
            <a:chOff x="0" y="0"/>
            <a:chExt cx="812800" cy="20554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205543"/>
            </a:xfrm>
            <a:custGeom>
              <a:avLst/>
              <a:gdLst/>
              <a:ahLst/>
              <a:cxnLst/>
              <a:rect r="r" b="b" t="t" l="l"/>
              <a:pathLst>
                <a:path h="205543" w="812800">
                  <a:moveTo>
                    <a:pt x="102771" y="0"/>
                  </a:moveTo>
                  <a:lnTo>
                    <a:pt x="710029" y="0"/>
                  </a:lnTo>
                  <a:cubicBezTo>
                    <a:pt x="766788" y="0"/>
                    <a:pt x="812800" y="46012"/>
                    <a:pt x="812800" y="102771"/>
                  </a:cubicBezTo>
                  <a:lnTo>
                    <a:pt x="812800" y="102771"/>
                  </a:lnTo>
                  <a:cubicBezTo>
                    <a:pt x="812800" y="159530"/>
                    <a:pt x="766788" y="205543"/>
                    <a:pt x="710029" y="205543"/>
                  </a:cubicBezTo>
                  <a:lnTo>
                    <a:pt x="102771" y="205543"/>
                  </a:lnTo>
                  <a:cubicBezTo>
                    <a:pt x="46012" y="205543"/>
                    <a:pt x="0" y="159530"/>
                    <a:pt x="0" y="102771"/>
                  </a:cubicBezTo>
                  <a:lnTo>
                    <a:pt x="0" y="102771"/>
                  </a:lnTo>
                  <a:cubicBezTo>
                    <a:pt x="0" y="46012"/>
                    <a:pt x="46012" y="0"/>
                    <a:pt x="102771" y="0"/>
                  </a:cubicBezTo>
                  <a:close/>
                </a:path>
              </a:pathLst>
            </a:custGeom>
            <a:solidFill>
              <a:srgbClr val="FFEBC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812800" cy="2817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93390" y="6691973"/>
            <a:ext cx="2056438" cy="2056438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870" r="0" b="-287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3576862" y="6683128"/>
            <a:ext cx="2065282" cy="206528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239" t="0" r="-239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1028700" y="1633103"/>
            <a:ext cx="9630365" cy="918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30"/>
              </a:lnSpc>
            </a:pPr>
            <a:r>
              <a:rPr lang="en-US" sz="6930" spc="-173">
                <a:solidFill>
                  <a:srgbClr val="000000"/>
                </a:solidFill>
                <a:latin typeface="Poppins Bold"/>
              </a:rPr>
              <a:t>Needfinding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84632" y="427199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spc="60">
                <a:solidFill>
                  <a:srgbClr val="000000"/>
                </a:solidFill>
                <a:latin typeface="Poppins Light"/>
              </a:rPr>
              <a:t>Design Evolution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406479" y="3531694"/>
            <a:ext cx="7852821" cy="3267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6386" indent="-268193" lvl="1">
              <a:lnSpc>
                <a:spcPts val="3726"/>
              </a:lnSpc>
              <a:buFont typeface="Arial"/>
              <a:buChar char="•"/>
            </a:pPr>
            <a:r>
              <a:rPr lang="en-US" sz="2484" spc="62">
                <a:solidFill>
                  <a:srgbClr val="545454"/>
                </a:solidFill>
                <a:latin typeface="Poppins Light"/>
              </a:rPr>
              <a:t>Habits are built over a long period of time</a:t>
            </a:r>
          </a:p>
          <a:p>
            <a:pPr marL="536386" indent="-268193" lvl="1">
              <a:lnSpc>
                <a:spcPts val="3726"/>
              </a:lnSpc>
              <a:buFont typeface="Arial"/>
              <a:buChar char="•"/>
            </a:pPr>
            <a:r>
              <a:rPr lang="en-US" sz="2484" spc="62">
                <a:solidFill>
                  <a:srgbClr val="545454"/>
                </a:solidFill>
                <a:latin typeface="Poppins Light"/>
              </a:rPr>
              <a:t>People’s goals and definitions of active lifestyles are very diverse</a:t>
            </a:r>
          </a:p>
          <a:p>
            <a:pPr marL="536386" indent="-268193" lvl="1">
              <a:lnSpc>
                <a:spcPts val="3726"/>
              </a:lnSpc>
              <a:buFont typeface="Arial"/>
              <a:buChar char="•"/>
            </a:pPr>
            <a:r>
              <a:rPr lang="en-US" sz="2484" spc="62">
                <a:solidFill>
                  <a:srgbClr val="545454"/>
                </a:solidFill>
                <a:latin typeface="Poppins Light"/>
              </a:rPr>
              <a:t>Goals need to be prioritized in order to be accomplished</a:t>
            </a:r>
          </a:p>
          <a:p>
            <a:pPr marL="536386" indent="-268193" lvl="1">
              <a:lnSpc>
                <a:spcPts val="3726"/>
              </a:lnSpc>
              <a:buFont typeface="Arial"/>
              <a:buChar char="•"/>
            </a:pPr>
            <a:r>
              <a:rPr lang="en-US" sz="2484" spc="62">
                <a:solidFill>
                  <a:srgbClr val="545454"/>
                </a:solidFill>
                <a:latin typeface="Poppins Light"/>
              </a:rPr>
              <a:t>It can be hard to decide what to do with your time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079131" y="7637311"/>
            <a:ext cx="6415932" cy="15417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76"/>
              </a:lnSpc>
            </a:pPr>
            <a:r>
              <a:rPr lang="en-US" sz="2784" spc="69">
                <a:solidFill>
                  <a:srgbClr val="2C2C2C"/>
                </a:solidFill>
                <a:latin typeface="Poppins Light Bold"/>
              </a:rPr>
              <a:t>“I got tired of apps that measured everything… I just want to move around”  -Claudia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406479" y="2835471"/>
            <a:ext cx="5880046" cy="523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16"/>
              </a:lnSpc>
              <a:spcBef>
                <a:spcPct val="0"/>
              </a:spcBef>
            </a:pPr>
            <a:r>
              <a:rPr lang="en-US" sz="3011">
                <a:solidFill>
                  <a:srgbClr val="000000"/>
                </a:solidFill>
                <a:latin typeface="Poppins Bold"/>
              </a:rPr>
              <a:t>Key learnings: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028700" y="2835471"/>
            <a:ext cx="5880046" cy="523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16"/>
              </a:lnSpc>
              <a:spcBef>
                <a:spcPct val="0"/>
              </a:spcBef>
            </a:pPr>
            <a:r>
              <a:rPr lang="en-US" sz="3011">
                <a:solidFill>
                  <a:srgbClr val="000000"/>
                </a:solidFill>
                <a:latin typeface="Poppins Bold"/>
              </a:rPr>
              <a:t>Subjects: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11026" y="5875917"/>
            <a:ext cx="1821167" cy="463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1"/>
              </a:lnSpc>
            </a:pPr>
            <a:r>
              <a:rPr lang="en-US" sz="2581" spc="64">
                <a:solidFill>
                  <a:srgbClr val="545454"/>
                </a:solidFill>
                <a:latin typeface="Poppins Light"/>
              </a:rPr>
              <a:t>Jack, 21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185113" y="5875917"/>
            <a:ext cx="1821167" cy="463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1"/>
              </a:lnSpc>
            </a:pPr>
            <a:r>
              <a:rPr lang="en-US" sz="2581" spc="64">
                <a:solidFill>
                  <a:srgbClr val="545454"/>
                </a:solidFill>
                <a:latin typeface="Poppins Light"/>
              </a:rPr>
              <a:t>Nadia, 21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3457118" y="5875917"/>
            <a:ext cx="2196546" cy="463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1"/>
              </a:lnSpc>
            </a:pPr>
            <a:r>
              <a:rPr lang="en-US" sz="2581" spc="64">
                <a:solidFill>
                  <a:srgbClr val="545454"/>
                </a:solidFill>
                <a:latin typeface="Poppins Light"/>
              </a:rPr>
              <a:t>Claudia, 55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094440" y="4884420"/>
            <a:ext cx="99120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0"/>
              </a:lnSpc>
              <a:spcBef>
                <a:spcPct val="0"/>
              </a:spcBef>
            </a:pPr>
            <a:r>
              <a:rPr lang="en-US" sz="2400" spc="60">
                <a:solidFill>
                  <a:srgbClr val="000000"/>
                </a:solidFill>
                <a:latin typeface="Poppins Light"/>
              </a:rPr>
              <a:t>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11026" y="8824611"/>
            <a:ext cx="1821167" cy="463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1"/>
              </a:lnSpc>
            </a:pPr>
            <a:r>
              <a:rPr lang="en-US" sz="2581" spc="64">
                <a:solidFill>
                  <a:srgbClr val="545454"/>
                </a:solidFill>
                <a:latin typeface="Poppins Light"/>
              </a:rPr>
              <a:t>Yas, 17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757156" y="8794669"/>
            <a:ext cx="1821167" cy="463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1"/>
              </a:lnSpc>
            </a:pPr>
            <a:r>
              <a:rPr lang="en-US" sz="2581" spc="64">
                <a:solidFill>
                  <a:srgbClr val="545454"/>
                </a:solidFill>
                <a:latin typeface="Poppins Light"/>
              </a:rPr>
              <a:t>Arjun, 34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708" y="573863"/>
            <a:ext cx="186732" cy="18673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  <a:ln w="28575" cap="sq">
              <a:solidFill>
                <a:srgbClr val="FFBD5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240749" y="1499753"/>
            <a:ext cx="4018551" cy="3757014"/>
          </a:xfrm>
          <a:custGeom>
            <a:avLst/>
            <a:gdLst/>
            <a:ahLst/>
            <a:cxnLst/>
            <a:rect r="r" b="b" t="t" l="l"/>
            <a:pathLst>
              <a:path h="3757014" w="4018551">
                <a:moveTo>
                  <a:pt x="0" y="0"/>
                </a:moveTo>
                <a:lnTo>
                  <a:pt x="4018551" y="0"/>
                </a:lnTo>
                <a:lnTo>
                  <a:pt x="4018551" y="3757014"/>
                </a:lnTo>
                <a:lnTo>
                  <a:pt x="0" y="37570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3569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240749" y="5629506"/>
            <a:ext cx="4018551" cy="3751873"/>
          </a:xfrm>
          <a:custGeom>
            <a:avLst/>
            <a:gdLst/>
            <a:ahLst/>
            <a:cxnLst/>
            <a:rect r="r" b="b" t="t" l="l"/>
            <a:pathLst>
              <a:path h="3751873" w="4018551">
                <a:moveTo>
                  <a:pt x="0" y="0"/>
                </a:moveTo>
                <a:lnTo>
                  <a:pt x="4018551" y="0"/>
                </a:lnTo>
                <a:lnTo>
                  <a:pt x="4018551" y="3751873"/>
                </a:lnTo>
                <a:lnTo>
                  <a:pt x="0" y="37518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1201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633103"/>
            <a:ext cx="9630365" cy="918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30"/>
              </a:lnSpc>
            </a:pPr>
            <a:r>
              <a:rPr lang="en-US" sz="6930" spc="-173">
                <a:solidFill>
                  <a:srgbClr val="000000"/>
                </a:solidFill>
                <a:latin typeface="Poppins Bold"/>
              </a:rPr>
              <a:t>Needfinding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4632" y="427199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spc="60">
                <a:solidFill>
                  <a:srgbClr val="000000"/>
                </a:solidFill>
                <a:latin typeface="Poppins Light"/>
              </a:rPr>
              <a:t>Design Evolution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403232" y="2995469"/>
            <a:ext cx="10174844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Poppins Light"/>
              </a:rPr>
              <a:t>                          gamify Claudia’s lighthearted, competitive spirit?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91596" y="2995469"/>
            <a:ext cx="7183201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Poppins Bold"/>
              </a:rPr>
              <a:t>How might we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79960" y="5202666"/>
            <a:ext cx="7183201" cy="820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Poppins Bold"/>
              </a:rPr>
              <a:t>Prototype: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925120" y="5212191"/>
            <a:ext cx="4139707" cy="8209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Poppins Light"/>
              </a:rPr>
              <a:t>Roll the Dice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91596" y="6208395"/>
            <a:ext cx="11533844" cy="304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3200">
                <a:solidFill>
                  <a:srgbClr val="000000"/>
                </a:solidFill>
                <a:latin typeface="Poppins Light"/>
              </a:rPr>
              <a:t>                        The experience will be fun &amp; motivating</a:t>
            </a:r>
          </a:p>
          <a:p>
            <a:pPr>
              <a:lnSpc>
                <a:spcPts val="4800"/>
              </a:lnSpc>
            </a:pPr>
          </a:p>
          <a:p>
            <a:pPr>
              <a:lnSpc>
                <a:spcPts val="4800"/>
              </a:lnSpc>
            </a:pPr>
            <a:r>
              <a:rPr lang="en-US" sz="3200">
                <a:solidFill>
                  <a:srgbClr val="000000"/>
                </a:solidFill>
                <a:latin typeface="Poppins Light"/>
              </a:rPr>
              <a:t>                        Fun experience, but randomization is better for “low-stakes” activities (otherwise motivation may actually decrease with randomization)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028700" y="3255181"/>
            <a:ext cx="230950" cy="23095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474"/>
            </a:solidFill>
            <a:ln w="28575" cap="sq">
              <a:solidFill>
                <a:srgbClr val="FF1616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028700" y="5477852"/>
            <a:ext cx="230950" cy="230950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7474"/>
            </a:solidFill>
            <a:ln w="28575" cap="sq">
              <a:solidFill>
                <a:srgbClr val="FF1616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403232" y="6267047"/>
            <a:ext cx="2498209" cy="640410"/>
            <a:chOff x="0" y="0"/>
            <a:chExt cx="1868568" cy="47900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868569" cy="479003"/>
            </a:xfrm>
            <a:custGeom>
              <a:avLst/>
              <a:gdLst/>
              <a:ahLst/>
              <a:cxnLst/>
              <a:rect r="r" b="b" t="t" l="l"/>
              <a:pathLst>
                <a:path h="479003" w="1868569">
                  <a:moveTo>
                    <a:pt x="1665369" y="0"/>
                  </a:moveTo>
                  <a:cubicBezTo>
                    <a:pt x="1777593" y="0"/>
                    <a:pt x="1868569" y="107228"/>
                    <a:pt x="1868569" y="239501"/>
                  </a:cubicBezTo>
                  <a:cubicBezTo>
                    <a:pt x="1868569" y="371774"/>
                    <a:pt x="1777593" y="479003"/>
                    <a:pt x="1665369" y="479003"/>
                  </a:cubicBezTo>
                  <a:lnTo>
                    <a:pt x="203200" y="479003"/>
                  </a:lnTo>
                  <a:cubicBezTo>
                    <a:pt x="90976" y="479003"/>
                    <a:pt x="0" y="371774"/>
                    <a:pt x="0" y="239501"/>
                  </a:cubicBezTo>
                  <a:cubicBezTo>
                    <a:pt x="0" y="1072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7474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1868568" cy="5361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FFFFFF"/>
                  </a:solidFill>
                  <a:latin typeface="Poppins Semi-Bold"/>
                </a:rPr>
                <a:t>Assumption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79960" y="7490740"/>
            <a:ext cx="2498209" cy="640410"/>
            <a:chOff x="0" y="0"/>
            <a:chExt cx="1868568" cy="479003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868569" cy="479003"/>
            </a:xfrm>
            <a:custGeom>
              <a:avLst/>
              <a:gdLst/>
              <a:ahLst/>
              <a:cxnLst/>
              <a:rect r="r" b="b" t="t" l="l"/>
              <a:pathLst>
                <a:path h="479003" w="1868569">
                  <a:moveTo>
                    <a:pt x="1665369" y="0"/>
                  </a:moveTo>
                  <a:cubicBezTo>
                    <a:pt x="1777593" y="0"/>
                    <a:pt x="1868569" y="107228"/>
                    <a:pt x="1868569" y="239501"/>
                  </a:cubicBezTo>
                  <a:cubicBezTo>
                    <a:pt x="1868569" y="371774"/>
                    <a:pt x="1777593" y="479003"/>
                    <a:pt x="1665369" y="479003"/>
                  </a:cubicBezTo>
                  <a:lnTo>
                    <a:pt x="203200" y="479003"/>
                  </a:lnTo>
                  <a:cubicBezTo>
                    <a:pt x="90976" y="479003"/>
                    <a:pt x="0" y="371774"/>
                    <a:pt x="0" y="239501"/>
                  </a:cubicBezTo>
                  <a:cubicBezTo>
                    <a:pt x="0" y="1072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7474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1868568" cy="5361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9"/>
                </a:lnSpc>
              </a:pPr>
              <a:r>
                <a:rPr lang="en-US" sz="2299">
                  <a:solidFill>
                    <a:srgbClr val="FFFFFF"/>
                  </a:solidFill>
                  <a:latin typeface="Poppins Semi-Bold"/>
                </a:rPr>
                <a:t>Learnings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708" y="573863"/>
            <a:ext cx="186732" cy="18673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  <a:ln w="28575" cap="sq">
              <a:solidFill>
                <a:srgbClr val="FFBD5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633103"/>
            <a:ext cx="9630365" cy="918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30"/>
              </a:lnSpc>
            </a:pPr>
            <a:r>
              <a:rPr lang="en-US" sz="6930" spc="-173">
                <a:solidFill>
                  <a:srgbClr val="000000"/>
                </a:solidFill>
                <a:latin typeface="Poppins Bold"/>
              </a:rPr>
              <a:t>Revised Solution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4632" y="427199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spc="60">
                <a:solidFill>
                  <a:srgbClr val="000000"/>
                </a:solidFill>
                <a:latin typeface="Poppins Light"/>
              </a:rPr>
              <a:t>Design Evolution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285405" y="4009492"/>
            <a:ext cx="11717190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Poppins Bold"/>
              </a:rPr>
              <a:t>turno:</a:t>
            </a:r>
            <a:r>
              <a:rPr lang="en-US" sz="4500">
                <a:solidFill>
                  <a:srgbClr val="000000"/>
                </a:solidFill>
                <a:latin typeface="Poppins"/>
              </a:rPr>
              <a:t> A Randomized Activity Prompter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3019013" y="5233232"/>
            <a:ext cx="12249975" cy="2698762"/>
            <a:chOff x="0" y="0"/>
            <a:chExt cx="1253307" cy="27611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253307" cy="276113"/>
            </a:xfrm>
            <a:custGeom>
              <a:avLst/>
              <a:gdLst/>
              <a:ahLst/>
              <a:cxnLst/>
              <a:rect r="r" b="b" t="t" l="l"/>
              <a:pathLst>
                <a:path h="276113" w="1253307">
                  <a:moveTo>
                    <a:pt x="82159" y="0"/>
                  </a:moveTo>
                  <a:lnTo>
                    <a:pt x="1171148" y="0"/>
                  </a:lnTo>
                  <a:cubicBezTo>
                    <a:pt x="1192938" y="0"/>
                    <a:pt x="1213835" y="8656"/>
                    <a:pt x="1229243" y="24064"/>
                  </a:cubicBezTo>
                  <a:cubicBezTo>
                    <a:pt x="1244651" y="39472"/>
                    <a:pt x="1253307" y="60369"/>
                    <a:pt x="1253307" y="82159"/>
                  </a:cubicBezTo>
                  <a:lnTo>
                    <a:pt x="1253307" y="193954"/>
                  </a:lnTo>
                  <a:cubicBezTo>
                    <a:pt x="1253307" y="215744"/>
                    <a:pt x="1244651" y="236641"/>
                    <a:pt x="1229243" y="252049"/>
                  </a:cubicBezTo>
                  <a:cubicBezTo>
                    <a:pt x="1213835" y="267457"/>
                    <a:pt x="1192938" y="276113"/>
                    <a:pt x="1171148" y="276113"/>
                  </a:cubicBezTo>
                  <a:lnTo>
                    <a:pt x="82159" y="276113"/>
                  </a:lnTo>
                  <a:cubicBezTo>
                    <a:pt x="60369" y="276113"/>
                    <a:pt x="39472" y="267457"/>
                    <a:pt x="24064" y="252049"/>
                  </a:cubicBezTo>
                  <a:cubicBezTo>
                    <a:pt x="8656" y="236641"/>
                    <a:pt x="0" y="215744"/>
                    <a:pt x="0" y="193954"/>
                  </a:cubicBezTo>
                  <a:lnTo>
                    <a:pt x="0" y="82159"/>
                  </a:lnTo>
                  <a:cubicBezTo>
                    <a:pt x="0" y="60369"/>
                    <a:pt x="8656" y="39472"/>
                    <a:pt x="24064" y="24064"/>
                  </a:cubicBezTo>
                  <a:cubicBezTo>
                    <a:pt x="39472" y="8656"/>
                    <a:pt x="60369" y="0"/>
                    <a:pt x="82159" y="0"/>
                  </a:cubicBezTo>
                  <a:close/>
                </a:path>
              </a:pathLst>
            </a:custGeom>
            <a:solidFill>
              <a:srgbClr val="FFEBC5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76200"/>
              <a:ext cx="1253307" cy="3523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3633719" y="5463014"/>
            <a:ext cx="11020562" cy="2141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99"/>
              </a:lnSpc>
            </a:pPr>
            <a:r>
              <a:rPr lang="en-US" sz="3799">
                <a:solidFill>
                  <a:srgbClr val="000000"/>
                </a:solidFill>
                <a:latin typeface="Poppins Light"/>
              </a:rPr>
              <a:t>The name comes from the Portuguese word for </a:t>
            </a:r>
            <a:r>
              <a:rPr lang="en-US" sz="3799">
                <a:solidFill>
                  <a:srgbClr val="000000"/>
                </a:solidFill>
                <a:latin typeface="Poppins Light Italics"/>
              </a:rPr>
              <a:t>shift</a:t>
            </a:r>
            <a:r>
              <a:rPr lang="en-US" sz="3799">
                <a:solidFill>
                  <a:srgbClr val="000000"/>
                </a:solidFill>
                <a:latin typeface="Poppins Light"/>
              </a:rPr>
              <a:t> and the idea of it being your turn to roll the die and take agency over your time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708" y="573863"/>
            <a:ext cx="186732" cy="18673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  <a:ln w="28575" cap="sq">
              <a:solidFill>
                <a:srgbClr val="FFBD5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2927217"/>
            <a:ext cx="15590162" cy="6331083"/>
          </a:xfrm>
          <a:custGeom>
            <a:avLst/>
            <a:gdLst/>
            <a:ahLst/>
            <a:cxnLst/>
            <a:rect r="r" b="b" t="t" l="l"/>
            <a:pathLst>
              <a:path h="6331083" w="15590162">
                <a:moveTo>
                  <a:pt x="0" y="0"/>
                </a:moveTo>
                <a:lnTo>
                  <a:pt x="15590162" y="0"/>
                </a:lnTo>
                <a:lnTo>
                  <a:pt x="15590162" y="6331083"/>
                </a:lnTo>
                <a:lnTo>
                  <a:pt x="0" y="63310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2155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633136"/>
            <a:ext cx="9630365" cy="9189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30"/>
              </a:lnSpc>
            </a:pPr>
            <a:r>
              <a:rPr lang="en-US" sz="6930" spc="-173">
                <a:solidFill>
                  <a:srgbClr val="000000"/>
                </a:solidFill>
                <a:latin typeface="Poppins Bold"/>
              </a:rPr>
              <a:t>Sketches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4632" y="427199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spc="60">
                <a:solidFill>
                  <a:srgbClr val="000000"/>
                </a:solidFill>
                <a:latin typeface="Poppins Light"/>
              </a:rPr>
              <a:t>Design Evolution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DAF50YR54UE</dc:identifier>
  <dcterms:modified xsi:type="dcterms:W3CDTF">2011-08-01T06:04:30Z</dcterms:modified>
  <cp:revision>1</cp:revision>
  <dc:title>Turno Presentation 1</dc:title>
</cp:coreProperties>
</file>